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40"/>
  </p:notesMasterIdLst>
  <p:sldIdLst>
    <p:sldId id="313" r:id="rId2"/>
    <p:sldId id="306" r:id="rId3"/>
    <p:sldId id="258" r:id="rId4"/>
    <p:sldId id="308" r:id="rId5"/>
    <p:sldId id="261" r:id="rId6"/>
    <p:sldId id="296" r:id="rId7"/>
    <p:sldId id="297" r:id="rId8"/>
    <p:sldId id="310" r:id="rId9"/>
    <p:sldId id="298" r:id="rId10"/>
    <p:sldId id="311" r:id="rId11"/>
    <p:sldId id="260" r:id="rId12"/>
    <p:sldId id="262" r:id="rId13"/>
    <p:sldId id="273" r:id="rId14"/>
    <p:sldId id="285" r:id="rId15"/>
    <p:sldId id="263" r:id="rId16"/>
    <p:sldId id="265" r:id="rId17"/>
    <p:sldId id="276" r:id="rId18"/>
    <p:sldId id="280" r:id="rId19"/>
    <p:sldId id="266" r:id="rId20"/>
    <p:sldId id="281" r:id="rId21"/>
    <p:sldId id="267" r:id="rId22"/>
    <p:sldId id="323" r:id="rId23"/>
    <p:sldId id="268" r:id="rId24"/>
    <p:sldId id="287" r:id="rId25"/>
    <p:sldId id="270" r:id="rId26"/>
    <p:sldId id="303" r:id="rId27"/>
    <p:sldId id="279" r:id="rId28"/>
    <p:sldId id="302" r:id="rId29"/>
    <p:sldId id="324" r:id="rId30"/>
    <p:sldId id="314" r:id="rId31"/>
    <p:sldId id="315" r:id="rId32"/>
    <p:sldId id="316" r:id="rId33"/>
    <p:sldId id="325" r:id="rId34"/>
    <p:sldId id="317" r:id="rId35"/>
    <p:sldId id="320" r:id="rId36"/>
    <p:sldId id="321" r:id="rId37"/>
    <p:sldId id="322" r:id="rId38"/>
    <p:sldId id="305" r:id="rId3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1D314C"/>
    <a:srgbClr val="DCEDF0"/>
    <a:srgbClr val="6BC90D"/>
    <a:srgbClr val="19B95A"/>
    <a:srgbClr val="809E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Stile medio 1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Stile chiaro 2 - Color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4" autoAdjust="0"/>
    <p:restoredTop sz="89596" autoAdjust="0"/>
  </p:normalViewPr>
  <p:slideViewPr>
    <p:cSldViewPr>
      <p:cViewPr varScale="1">
        <p:scale>
          <a:sx n="95" d="100"/>
          <a:sy n="95" d="100"/>
        </p:scale>
        <p:origin x="56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DE2900-980F-4697-A979-E47D5A349A8B}" type="doc">
      <dgm:prSet loTypeId="urn:microsoft.com/office/officeart/2005/8/layout/vList5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it-IT"/>
        </a:p>
      </dgm:t>
    </dgm:pt>
    <dgm:pt modelId="{689FED30-FD7F-4665-B054-54F99EF8B76D}">
      <dgm:prSet phldrT="[Testo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dirty="0" err="1"/>
            <a:t>Livello</a:t>
          </a:r>
          <a:r>
            <a:rPr lang="en-US" dirty="0"/>
            <a:t> 0</a:t>
          </a:r>
          <a:endParaRPr lang="it-IT" dirty="0"/>
        </a:p>
      </dgm:t>
    </dgm:pt>
    <dgm:pt modelId="{A9E74A6C-D9C9-422C-BDBC-43919A489ECE}" type="parTrans" cxnId="{1B660524-2331-4A0A-B326-58454A90B243}">
      <dgm:prSet/>
      <dgm:spPr/>
      <dgm:t>
        <a:bodyPr/>
        <a:lstStyle/>
        <a:p>
          <a:endParaRPr lang="it-IT"/>
        </a:p>
      </dgm:t>
    </dgm:pt>
    <dgm:pt modelId="{451BD9B0-C5EB-4E01-8242-10B77DB4C5CD}" type="sibTrans" cxnId="{1B660524-2331-4A0A-B326-58454A90B243}">
      <dgm:prSet/>
      <dgm:spPr/>
      <dgm:t>
        <a:bodyPr/>
        <a:lstStyle/>
        <a:p>
          <a:endParaRPr lang="it-IT"/>
        </a:p>
      </dgm:t>
    </dgm:pt>
    <dgm:pt modelId="{F0F6C127-9DBC-4A63-BBA1-036BC9B89374}">
      <dgm:prSet phldrT="[Testo]"/>
      <dgm:spPr>
        <a:noFill/>
        <a:ln w="28575">
          <a:solidFill>
            <a:srgbClr val="1D314C">
              <a:alpha val="90000"/>
            </a:srgbClr>
          </a:solidFill>
        </a:ln>
      </dgm:spPr>
      <dgm:t>
        <a:bodyPr/>
        <a:lstStyle/>
        <a:p>
          <a:r>
            <a:rPr lang="en-US" dirty="0" err="1"/>
            <a:t>Pazienti</a:t>
          </a:r>
          <a:r>
            <a:rPr lang="en-US" dirty="0"/>
            <a:t> </a:t>
          </a:r>
          <a:r>
            <a:rPr lang="en-US" dirty="0" err="1"/>
            <a:t>che</a:t>
          </a:r>
          <a:r>
            <a:rPr lang="en-US" dirty="0"/>
            <a:t> </a:t>
          </a:r>
          <a:r>
            <a:rPr lang="en-US" dirty="0" err="1"/>
            <a:t>necessitano</a:t>
          </a:r>
          <a:r>
            <a:rPr lang="en-US" dirty="0"/>
            <a:t> di </a:t>
          </a:r>
          <a:r>
            <a:rPr lang="en-US" dirty="0" err="1"/>
            <a:t>ricovero</a:t>
          </a:r>
          <a:r>
            <a:rPr lang="en-US" dirty="0"/>
            <a:t> in </a:t>
          </a:r>
          <a:r>
            <a:rPr lang="en-US" dirty="0" err="1"/>
            <a:t>degenza</a:t>
          </a:r>
          <a:r>
            <a:rPr lang="en-US" dirty="0"/>
            <a:t> </a:t>
          </a:r>
          <a:r>
            <a:rPr lang="en-US" dirty="0" err="1"/>
            <a:t>ordinaria</a:t>
          </a:r>
          <a:endParaRPr lang="it-IT" dirty="0"/>
        </a:p>
      </dgm:t>
    </dgm:pt>
    <dgm:pt modelId="{6AB6A5F2-B82B-4F8D-962F-E39202CF9A0C}" type="parTrans" cxnId="{28ECDE27-8A2D-402A-BB49-AA00F5FDFB4F}">
      <dgm:prSet/>
      <dgm:spPr/>
      <dgm:t>
        <a:bodyPr/>
        <a:lstStyle/>
        <a:p>
          <a:endParaRPr lang="it-IT"/>
        </a:p>
      </dgm:t>
    </dgm:pt>
    <dgm:pt modelId="{37E3C5C4-DAE7-4D73-A099-357DEA87756B}" type="sibTrans" cxnId="{28ECDE27-8A2D-402A-BB49-AA00F5FDFB4F}">
      <dgm:prSet/>
      <dgm:spPr/>
      <dgm:t>
        <a:bodyPr/>
        <a:lstStyle/>
        <a:p>
          <a:endParaRPr lang="it-IT"/>
        </a:p>
      </dgm:t>
    </dgm:pt>
    <dgm:pt modelId="{64A553E7-A12E-4EAE-A68F-11C51FD0A1E2}">
      <dgm:prSet phldrT="[Testo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err="1"/>
            <a:t>Livello</a:t>
          </a:r>
          <a:r>
            <a:rPr lang="en-US" dirty="0"/>
            <a:t> 1</a:t>
          </a:r>
          <a:endParaRPr lang="it-IT" dirty="0"/>
        </a:p>
      </dgm:t>
    </dgm:pt>
    <dgm:pt modelId="{934F173B-736A-45A9-8A1F-6817B328D95D}" type="parTrans" cxnId="{4A09C01B-8F4F-4B97-A4CD-75E6BE1752CD}">
      <dgm:prSet/>
      <dgm:spPr/>
      <dgm:t>
        <a:bodyPr/>
        <a:lstStyle/>
        <a:p>
          <a:endParaRPr lang="it-IT"/>
        </a:p>
      </dgm:t>
    </dgm:pt>
    <dgm:pt modelId="{6EAD3D82-96B2-4778-8F6F-AD4F64A989A0}" type="sibTrans" cxnId="{4A09C01B-8F4F-4B97-A4CD-75E6BE1752CD}">
      <dgm:prSet/>
      <dgm:spPr/>
      <dgm:t>
        <a:bodyPr/>
        <a:lstStyle/>
        <a:p>
          <a:endParaRPr lang="it-IT"/>
        </a:p>
      </dgm:t>
    </dgm:pt>
    <dgm:pt modelId="{F5C30BF1-5DD6-467D-96DB-397D70AF7936}">
      <dgm:prSet phldrT="[Testo]"/>
      <dgm:spPr>
        <a:noFill/>
        <a:ln w="38100">
          <a:solidFill>
            <a:srgbClr val="1D314C"/>
          </a:solidFill>
        </a:ln>
      </dgm:spPr>
      <dgm:t>
        <a:bodyPr/>
        <a:lstStyle/>
        <a:p>
          <a:r>
            <a:rPr lang="en-US" dirty="0" err="1"/>
            <a:t>Pazienti</a:t>
          </a:r>
          <a:r>
            <a:rPr lang="en-US" dirty="0"/>
            <a:t> in </a:t>
          </a:r>
          <a:r>
            <a:rPr lang="en-US" dirty="0" err="1"/>
            <a:t>peggioramento</a:t>
          </a:r>
          <a:r>
            <a:rPr lang="en-US" dirty="0"/>
            <a:t> </a:t>
          </a:r>
          <a:r>
            <a:rPr lang="en-US" dirty="0" err="1"/>
            <a:t>clinico</a:t>
          </a:r>
          <a:r>
            <a:rPr lang="en-US" dirty="0"/>
            <a:t> o </a:t>
          </a:r>
          <a:r>
            <a:rPr lang="en-US" dirty="0" err="1"/>
            <a:t>provenienti</a:t>
          </a:r>
          <a:r>
            <a:rPr lang="en-US" dirty="0"/>
            <a:t> da un UTI</a:t>
          </a:r>
          <a:endParaRPr lang="it-IT" dirty="0"/>
        </a:p>
      </dgm:t>
    </dgm:pt>
    <dgm:pt modelId="{F442F47C-6DC1-47D8-A54C-82EC4D972319}" type="parTrans" cxnId="{BE63C643-DD2F-44E1-A4EA-66DBAA28908B}">
      <dgm:prSet/>
      <dgm:spPr/>
      <dgm:t>
        <a:bodyPr/>
        <a:lstStyle/>
        <a:p>
          <a:endParaRPr lang="it-IT"/>
        </a:p>
      </dgm:t>
    </dgm:pt>
    <dgm:pt modelId="{A3D5DB18-6EC6-4F2C-BCF2-36DCF0126DE8}" type="sibTrans" cxnId="{BE63C643-DD2F-44E1-A4EA-66DBAA28908B}">
      <dgm:prSet/>
      <dgm:spPr/>
      <dgm:t>
        <a:bodyPr/>
        <a:lstStyle/>
        <a:p>
          <a:endParaRPr lang="it-IT"/>
        </a:p>
      </dgm:t>
    </dgm:pt>
    <dgm:pt modelId="{F63E693E-0E44-4FA0-9C72-55945916D675}">
      <dgm:prSet phldrT="[Testo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 err="1"/>
            <a:t>Livello</a:t>
          </a:r>
          <a:r>
            <a:rPr lang="en-US" dirty="0"/>
            <a:t> 2</a:t>
          </a:r>
          <a:endParaRPr lang="it-IT" dirty="0"/>
        </a:p>
      </dgm:t>
    </dgm:pt>
    <dgm:pt modelId="{0068F52D-A680-4963-A1B4-7EFCFCEF034E}" type="parTrans" cxnId="{92A6BC15-86A8-4A85-9574-08D834E8382D}">
      <dgm:prSet/>
      <dgm:spPr/>
      <dgm:t>
        <a:bodyPr/>
        <a:lstStyle/>
        <a:p>
          <a:endParaRPr lang="it-IT"/>
        </a:p>
      </dgm:t>
    </dgm:pt>
    <dgm:pt modelId="{164D7BB5-9354-46FF-84BF-4B2D79A70A98}" type="sibTrans" cxnId="{92A6BC15-86A8-4A85-9574-08D834E8382D}">
      <dgm:prSet/>
      <dgm:spPr/>
      <dgm:t>
        <a:bodyPr/>
        <a:lstStyle/>
        <a:p>
          <a:endParaRPr lang="it-IT"/>
        </a:p>
      </dgm:t>
    </dgm:pt>
    <dgm:pt modelId="{303F3F25-7CCD-458D-B6E6-C36A3923854F}">
      <dgm:prSet phldrT="[Testo]"/>
      <dgm:spPr>
        <a:noFill/>
        <a:ln w="38100"/>
      </dgm:spPr>
      <dgm:t>
        <a:bodyPr/>
        <a:lstStyle/>
        <a:p>
          <a:r>
            <a:rPr lang="en-US" dirty="0" err="1"/>
            <a:t>Pazienti</a:t>
          </a:r>
          <a:r>
            <a:rPr lang="en-US" dirty="0"/>
            <a:t> </a:t>
          </a:r>
          <a:r>
            <a:rPr lang="en-US" dirty="0" err="1"/>
            <a:t>che</a:t>
          </a:r>
          <a:r>
            <a:rPr lang="en-US" dirty="0"/>
            <a:t> </a:t>
          </a:r>
          <a:r>
            <a:rPr lang="en-US" dirty="0" err="1"/>
            <a:t>necessitano</a:t>
          </a:r>
          <a:r>
            <a:rPr lang="en-US" dirty="0"/>
            <a:t> di </a:t>
          </a:r>
          <a:r>
            <a:rPr lang="en-US" dirty="0" err="1"/>
            <a:t>uno</a:t>
          </a:r>
          <a:r>
            <a:rPr lang="en-US" dirty="0"/>
            <a:t> </a:t>
          </a:r>
          <a:r>
            <a:rPr lang="en-US" dirty="0" err="1"/>
            <a:t>stretto</a:t>
          </a:r>
          <a:r>
            <a:rPr lang="en-US" dirty="0"/>
            <a:t> </a:t>
          </a:r>
          <a:r>
            <a:rPr lang="en-US" dirty="0" err="1"/>
            <a:t>monitoraggio</a:t>
          </a:r>
          <a:r>
            <a:rPr lang="en-US" dirty="0"/>
            <a:t> </a:t>
          </a:r>
          <a:r>
            <a:rPr lang="en-US" dirty="0" err="1"/>
            <a:t>clinico</a:t>
          </a:r>
          <a:r>
            <a:rPr lang="en-US" dirty="0"/>
            <a:t> (</a:t>
          </a:r>
          <a:r>
            <a:rPr lang="en-US" dirty="0" err="1"/>
            <a:t>gestione</a:t>
          </a:r>
          <a:r>
            <a:rPr lang="en-US" dirty="0"/>
            <a:t> </a:t>
          </a:r>
          <a:r>
            <a:rPr lang="en-US" dirty="0" err="1"/>
            <a:t>eventuale</a:t>
          </a:r>
          <a:r>
            <a:rPr lang="en-US" dirty="0"/>
            <a:t> </a:t>
          </a:r>
          <a:r>
            <a:rPr lang="en-US" dirty="0" err="1"/>
            <a:t>insufficienza</a:t>
          </a:r>
          <a:r>
            <a:rPr lang="en-US" dirty="0"/>
            <a:t> </a:t>
          </a:r>
          <a:r>
            <a:rPr lang="en-US" dirty="0" err="1"/>
            <a:t>multiorgano</a:t>
          </a:r>
          <a:r>
            <a:rPr lang="en-US" dirty="0"/>
            <a:t>, sub-UTI)</a:t>
          </a:r>
          <a:endParaRPr lang="it-IT" dirty="0"/>
        </a:p>
      </dgm:t>
    </dgm:pt>
    <dgm:pt modelId="{AAD03C94-E60B-4BF3-97AB-12D973AE337D}" type="parTrans" cxnId="{AA5F2637-9E0A-4715-9EB1-7B6C12CA6472}">
      <dgm:prSet/>
      <dgm:spPr/>
      <dgm:t>
        <a:bodyPr/>
        <a:lstStyle/>
        <a:p>
          <a:endParaRPr lang="it-IT"/>
        </a:p>
      </dgm:t>
    </dgm:pt>
    <dgm:pt modelId="{A06E48CF-70A3-4D09-BD2B-1E5F612EE0EB}" type="sibTrans" cxnId="{AA5F2637-9E0A-4715-9EB1-7B6C12CA6472}">
      <dgm:prSet/>
      <dgm:spPr/>
      <dgm:t>
        <a:bodyPr/>
        <a:lstStyle/>
        <a:p>
          <a:endParaRPr lang="it-IT"/>
        </a:p>
      </dgm:t>
    </dgm:pt>
    <dgm:pt modelId="{C473B521-9BF7-4892-A9EE-5D117C5FF387}">
      <dgm:prSet/>
      <dgm:spPr>
        <a:noFill/>
        <a:ln w="38100"/>
      </dgm:spPr>
      <dgm:t>
        <a:bodyPr/>
        <a:lstStyle/>
        <a:p>
          <a:r>
            <a:rPr lang="en-US" dirty="0" err="1"/>
            <a:t>Pazienti</a:t>
          </a:r>
          <a:r>
            <a:rPr lang="en-US" dirty="0"/>
            <a:t> </a:t>
          </a:r>
          <a:r>
            <a:rPr lang="en-US" dirty="0" err="1"/>
            <a:t>che</a:t>
          </a:r>
          <a:r>
            <a:rPr lang="en-US" dirty="0"/>
            <a:t> </a:t>
          </a:r>
          <a:r>
            <a:rPr lang="en-US" dirty="0" err="1"/>
            <a:t>richiedono</a:t>
          </a:r>
          <a:r>
            <a:rPr lang="en-US" dirty="0"/>
            <a:t> </a:t>
          </a:r>
          <a:r>
            <a:rPr lang="en-US" dirty="0" err="1"/>
            <a:t>supporto</a:t>
          </a:r>
          <a:r>
            <a:rPr lang="en-US" dirty="0"/>
            <a:t> </a:t>
          </a:r>
          <a:r>
            <a:rPr lang="en-US" dirty="0" err="1"/>
            <a:t>respiratorio</a:t>
          </a:r>
          <a:r>
            <a:rPr lang="en-US" dirty="0"/>
            <a:t> </a:t>
          </a:r>
          <a:r>
            <a:rPr lang="en-US" dirty="0" err="1"/>
            <a:t>avanzato</a:t>
          </a:r>
          <a:r>
            <a:rPr lang="en-US" dirty="0"/>
            <a:t> in </a:t>
          </a:r>
          <a:r>
            <a:rPr lang="en-US" dirty="0" err="1"/>
            <a:t>monitoraggio</a:t>
          </a:r>
          <a:r>
            <a:rPr lang="en-US" dirty="0"/>
            <a:t> </a:t>
          </a:r>
          <a:r>
            <a:rPr lang="en-US" dirty="0" err="1"/>
            <a:t>invasivo</a:t>
          </a:r>
          <a:r>
            <a:rPr lang="en-US" dirty="0"/>
            <a:t> </a:t>
          </a:r>
          <a:r>
            <a:rPr lang="en-US" dirty="0" err="1"/>
            <a:t>dei</a:t>
          </a:r>
          <a:r>
            <a:rPr lang="en-US" dirty="0"/>
            <a:t> </a:t>
          </a:r>
          <a:r>
            <a:rPr lang="en-US" dirty="0" err="1"/>
            <a:t>parametri</a:t>
          </a:r>
          <a:r>
            <a:rPr lang="en-US" dirty="0"/>
            <a:t> </a:t>
          </a:r>
          <a:r>
            <a:rPr lang="en-US" dirty="0" err="1"/>
            <a:t>vitali</a:t>
          </a:r>
          <a:endParaRPr lang="it-IT" dirty="0"/>
        </a:p>
      </dgm:t>
    </dgm:pt>
    <dgm:pt modelId="{104F6089-AFB1-49E6-83D9-21254282A481}" type="parTrans" cxnId="{8CB0A831-82AB-434D-886F-7A90B87F2958}">
      <dgm:prSet/>
      <dgm:spPr/>
      <dgm:t>
        <a:bodyPr/>
        <a:lstStyle/>
        <a:p>
          <a:endParaRPr lang="it-IT"/>
        </a:p>
      </dgm:t>
    </dgm:pt>
    <dgm:pt modelId="{DCB9E41F-4569-4BAC-814B-F45E1F3A9F27}" type="sibTrans" cxnId="{8CB0A831-82AB-434D-886F-7A90B87F2958}">
      <dgm:prSet/>
      <dgm:spPr/>
      <dgm:t>
        <a:bodyPr/>
        <a:lstStyle/>
        <a:p>
          <a:endParaRPr lang="it-IT"/>
        </a:p>
      </dgm:t>
    </dgm:pt>
    <dgm:pt modelId="{B4DE7E0D-91CA-469F-BA4C-F9B404C85AE4}">
      <dgm:prSet/>
      <dgm:spPr/>
      <dgm:t>
        <a:bodyPr/>
        <a:lstStyle/>
        <a:p>
          <a:endParaRPr lang="it-IT" dirty="0"/>
        </a:p>
      </dgm:t>
    </dgm:pt>
    <dgm:pt modelId="{0B6DEE78-838F-46EB-9B12-055A05C7BA14}" type="parTrans" cxnId="{547FBBA1-A767-466C-A2EF-72A00E2B3886}">
      <dgm:prSet/>
      <dgm:spPr/>
      <dgm:t>
        <a:bodyPr/>
        <a:lstStyle/>
        <a:p>
          <a:endParaRPr lang="it-IT"/>
        </a:p>
      </dgm:t>
    </dgm:pt>
    <dgm:pt modelId="{3389782F-8A07-4416-A734-70F805D1980C}" type="sibTrans" cxnId="{547FBBA1-A767-466C-A2EF-72A00E2B3886}">
      <dgm:prSet/>
      <dgm:spPr/>
      <dgm:t>
        <a:bodyPr/>
        <a:lstStyle/>
        <a:p>
          <a:endParaRPr lang="it-IT"/>
        </a:p>
      </dgm:t>
    </dgm:pt>
    <dgm:pt modelId="{DBA9865F-7350-4D11-824D-17A8208DA879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 err="1"/>
            <a:t>Livello</a:t>
          </a:r>
          <a:r>
            <a:rPr lang="en-US" dirty="0"/>
            <a:t> 3</a:t>
          </a:r>
          <a:endParaRPr lang="it-IT" dirty="0"/>
        </a:p>
      </dgm:t>
    </dgm:pt>
    <dgm:pt modelId="{09E46567-8454-4FD5-988D-7116133470C9}" type="parTrans" cxnId="{76F3258A-CE1F-4B60-B7FC-376FC5BE734B}">
      <dgm:prSet/>
      <dgm:spPr/>
      <dgm:t>
        <a:bodyPr/>
        <a:lstStyle/>
        <a:p>
          <a:endParaRPr lang="it-IT"/>
        </a:p>
      </dgm:t>
    </dgm:pt>
    <dgm:pt modelId="{27E0BF21-2D2D-44F8-A73C-FFBFBB183313}" type="sibTrans" cxnId="{76F3258A-CE1F-4B60-B7FC-376FC5BE734B}">
      <dgm:prSet/>
      <dgm:spPr/>
      <dgm:t>
        <a:bodyPr/>
        <a:lstStyle/>
        <a:p>
          <a:endParaRPr lang="it-IT"/>
        </a:p>
      </dgm:t>
    </dgm:pt>
    <dgm:pt modelId="{0335208F-A217-416C-99B9-453609C17464}" type="pres">
      <dgm:prSet presAssocID="{95DE2900-980F-4697-A979-E47D5A349A8B}" presName="Name0" presStyleCnt="0">
        <dgm:presLayoutVars>
          <dgm:dir/>
          <dgm:animLvl val="lvl"/>
          <dgm:resizeHandles val="exact"/>
        </dgm:presLayoutVars>
      </dgm:prSet>
      <dgm:spPr/>
    </dgm:pt>
    <dgm:pt modelId="{0D635C58-EA3B-4BFC-82A7-517FB547ED8C}" type="pres">
      <dgm:prSet presAssocID="{689FED30-FD7F-4665-B054-54F99EF8B76D}" presName="linNode" presStyleCnt="0"/>
      <dgm:spPr/>
    </dgm:pt>
    <dgm:pt modelId="{6D44CF19-0F0A-4D98-9579-5B6D7EF2E5F2}" type="pres">
      <dgm:prSet presAssocID="{689FED30-FD7F-4665-B054-54F99EF8B76D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F334C900-5E77-42C5-AB7D-85A5C5630921}" type="pres">
      <dgm:prSet presAssocID="{689FED30-FD7F-4665-B054-54F99EF8B76D}" presName="descendantText" presStyleLbl="alignAccFollowNode1" presStyleIdx="0" presStyleCnt="4" custLinFactNeighborX="-446" custLinFactNeighborY="8743">
        <dgm:presLayoutVars>
          <dgm:bulletEnabled val="1"/>
        </dgm:presLayoutVars>
      </dgm:prSet>
      <dgm:spPr/>
    </dgm:pt>
    <dgm:pt modelId="{D8918BE7-693F-4C19-A92A-BE83BE6F4F46}" type="pres">
      <dgm:prSet presAssocID="{451BD9B0-C5EB-4E01-8242-10B77DB4C5CD}" presName="sp" presStyleCnt="0"/>
      <dgm:spPr/>
    </dgm:pt>
    <dgm:pt modelId="{A8709AC8-8859-4EDC-AE59-698DFD80001C}" type="pres">
      <dgm:prSet presAssocID="{64A553E7-A12E-4EAE-A68F-11C51FD0A1E2}" presName="linNode" presStyleCnt="0"/>
      <dgm:spPr/>
    </dgm:pt>
    <dgm:pt modelId="{0E847FEF-68ED-4341-A87E-5E0344211860}" type="pres">
      <dgm:prSet presAssocID="{64A553E7-A12E-4EAE-A68F-11C51FD0A1E2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4AE3EA3F-8EC7-44EC-B7F7-9561E19AA20D}" type="pres">
      <dgm:prSet presAssocID="{64A553E7-A12E-4EAE-A68F-11C51FD0A1E2}" presName="descendantText" presStyleLbl="alignAccFollowNode1" presStyleIdx="1" presStyleCnt="4" custLinFactNeighborX="-1202" custLinFactNeighborY="6100">
        <dgm:presLayoutVars>
          <dgm:bulletEnabled val="1"/>
        </dgm:presLayoutVars>
      </dgm:prSet>
      <dgm:spPr/>
    </dgm:pt>
    <dgm:pt modelId="{04ECF07E-B7EB-4EA7-9C81-D6989562EB06}" type="pres">
      <dgm:prSet presAssocID="{6EAD3D82-96B2-4778-8F6F-AD4F64A989A0}" presName="sp" presStyleCnt="0"/>
      <dgm:spPr/>
    </dgm:pt>
    <dgm:pt modelId="{7AE1AFFA-0995-495B-A3B4-76FA8B6937A9}" type="pres">
      <dgm:prSet presAssocID="{F63E693E-0E44-4FA0-9C72-55945916D675}" presName="linNode" presStyleCnt="0"/>
      <dgm:spPr/>
    </dgm:pt>
    <dgm:pt modelId="{4642A716-7696-47F1-9DBA-771B7F2DC4C5}" type="pres">
      <dgm:prSet presAssocID="{F63E693E-0E44-4FA0-9C72-55945916D675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9F3E4D1F-CA94-409B-BBD3-8828DABC45A0}" type="pres">
      <dgm:prSet presAssocID="{F63E693E-0E44-4FA0-9C72-55945916D675}" presName="descendantText" presStyleLbl="alignAccFollowNode1" presStyleIdx="2" presStyleCnt="4">
        <dgm:presLayoutVars>
          <dgm:bulletEnabled val="1"/>
        </dgm:presLayoutVars>
      </dgm:prSet>
      <dgm:spPr/>
    </dgm:pt>
    <dgm:pt modelId="{46AA90D0-6780-4C56-A31F-56A61F8A2377}" type="pres">
      <dgm:prSet presAssocID="{164D7BB5-9354-46FF-84BF-4B2D79A70A98}" presName="sp" presStyleCnt="0"/>
      <dgm:spPr/>
    </dgm:pt>
    <dgm:pt modelId="{6C3B768D-EA4B-44DC-A48A-0911826E0A40}" type="pres">
      <dgm:prSet presAssocID="{B4DE7E0D-91CA-469F-BA4C-F9B404C85AE4}" presName="linNode" presStyleCnt="0"/>
      <dgm:spPr/>
    </dgm:pt>
    <dgm:pt modelId="{CA1B1E06-AC70-4699-AA05-C67687C4F54D}" type="pres">
      <dgm:prSet presAssocID="{B4DE7E0D-91CA-469F-BA4C-F9B404C85AE4}" presName="parentText" presStyleLbl="node1" presStyleIdx="3" presStyleCnt="5" custLinFactNeighborX="517" custLinFactNeighborY="96">
        <dgm:presLayoutVars>
          <dgm:chMax val="1"/>
          <dgm:bulletEnabled val="1"/>
        </dgm:presLayoutVars>
      </dgm:prSet>
      <dgm:spPr/>
    </dgm:pt>
    <dgm:pt modelId="{44454DC4-F283-40CB-B4D4-10A28794CC04}" type="pres">
      <dgm:prSet presAssocID="{B4DE7E0D-91CA-469F-BA4C-F9B404C85AE4}" presName="descendantText" presStyleLbl="alignAccFollowNode1" presStyleIdx="3" presStyleCnt="4">
        <dgm:presLayoutVars>
          <dgm:bulletEnabled val="1"/>
        </dgm:presLayoutVars>
      </dgm:prSet>
      <dgm:spPr/>
    </dgm:pt>
    <dgm:pt modelId="{C698924F-ECE0-4512-8EFD-B76DC996C736}" type="pres">
      <dgm:prSet presAssocID="{3389782F-8A07-4416-A734-70F805D1980C}" presName="sp" presStyleCnt="0"/>
      <dgm:spPr/>
    </dgm:pt>
    <dgm:pt modelId="{F44F8831-68B3-4D92-A46F-EBA811709631}" type="pres">
      <dgm:prSet presAssocID="{DBA9865F-7350-4D11-824D-17A8208DA879}" presName="linNode" presStyleCnt="0"/>
      <dgm:spPr/>
    </dgm:pt>
    <dgm:pt modelId="{41323224-C5B7-4ADF-ADD8-BBA713962233}" type="pres">
      <dgm:prSet presAssocID="{DBA9865F-7350-4D11-824D-17A8208DA879}" presName="parentText" presStyleLbl="node1" presStyleIdx="4" presStyleCnt="5" custLinFactY="-1607" custLinFactNeighborX="919" custLinFactNeighborY="-100000">
        <dgm:presLayoutVars>
          <dgm:chMax val="1"/>
          <dgm:bulletEnabled val="1"/>
        </dgm:presLayoutVars>
      </dgm:prSet>
      <dgm:spPr/>
    </dgm:pt>
  </dgm:ptLst>
  <dgm:cxnLst>
    <dgm:cxn modelId="{92A6BC15-86A8-4A85-9574-08D834E8382D}" srcId="{95DE2900-980F-4697-A979-E47D5A349A8B}" destId="{F63E693E-0E44-4FA0-9C72-55945916D675}" srcOrd="2" destOrd="0" parTransId="{0068F52D-A680-4963-A1B4-7EFCFCEF034E}" sibTransId="{164D7BB5-9354-46FF-84BF-4B2D79A70A98}"/>
    <dgm:cxn modelId="{4A09C01B-8F4F-4B97-A4CD-75E6BE1752CD}" srcId="{95DE2900-980F-4697-A979-E47D5A349A8B}" destId="{64A553E7-A12E-4EAE-A68F-11C51FD0A1E2}" srcOrd="1" destOrd="0" parTransId="{934F173B-736A-45A9-8A1F-6817B328D95D}" sibTransId="{6EAD3D82-96B2-4778-8F6F-AD4F64A989A0}"/>
    <dgm:cxn modelId="{01DB9220-524A-43AB-83B3-7AB1D438D244}" type="presOf" srcId="{C473B521-9BF7-4892-A9EE-5D117C5FF387}" destId="{44454DC4-F283-40CB-B4D4-10A28794CC04}" srcOrd="0" destOrd="0" presId="urn:microsoft.com/office/officeart/2005/8/layout/vList5"/>
    <dgm:cxn modelId="{1B660524-2331-4A0A-B326-58454A90B243}" srcId="{95DE2900-980F-4697-A979-E47D5A349A8B}" destId="{689FED30-FD7F-4665-B054-54F99EF8B76D}" srcOrd="0" destOrd="0" parTransId="{A9E74A6C-D9C9-422C-BDBC-43919A489ECE}" sibTransId="{451BD9B0-C5EB-4E01-8242-10B77DB4C5CD}"/>
    <dgm:cxn modelId="{28ECDE27-8A2D-402A-BB49-AA00F5FDFB4F}" srcId="{689FED30-FD7F-4665-B054-54F99EF8B76D}" destId="{F0F6C127-9DBC-4A63-BBA1-036BC9B89374}" srcOrd="0" destOrd="0" parTransId="{6AB6A5F2-B82B-4F8D-962F-E39202CF9A0C}" sibTransId="{37E3C5C4-DAE7-4D73-A099-357DEA87756B}"/>
    <dgm:cxn modelId="{8CB0A831-82AB-434D-886F-7A90B87F2958}" srcId="{B4DE7E0D-91CA-469F-BA4C-F9B404C85AE4}" destId="{C473B521-9BF7-4892-A9EE-5D117C5FF387}" srcOrd="0" destOrd="0" parTransId="{104F6089-AFB1-49E6-83D9-21254282A481}" sibTransId="{DCB9E41F-4569-4BAC-814B-F45E1F3A9F27}"/>
    <dgm:cxn modelId="{AA5F2637-9E0A-4715-9EB1-7B6C12CA6472}" srcId="{F63E693E-0E44-4FA0-9C72-55945916D675}" destId="{303F3F25-7CCD-458D-B6E6-C36A3923854F}" srcOrd="0" destOrd="0" parTransId="{AAD03C94-E60B-4BF3-97AB-12D973AE337D}" sibTransId="{A06E48CF-70A3-4D09-BD2B-1E5F612EE0EB}"/>
    <dgm:cxn modelId="{BE63C643-DD2F-44E1-A4EA-66DBAA28908B}" srcId="{64A553E7-A12E-4EAE-A68F-11C51FD0A1E2}" destId="{F5C30BF1-5DD6-467D-96DB-397D70AF7936}" srcOrd="0" destOrd="0" parTransId="{F442F47C-6DC1-47D8-A54C-82EC4D972319}" sibTransId="{A3D5DB18-6EC6-4F2C-BCF2-36DCF0126DE8}"/>
    <dgm:cxn modelId="{91ECE881-3860-4BBB-921C-5B460650B16F}" type="presOf" srcId="{64A553E7-A12E-4EAE-A68F-11C51FD0A1E2}" destId="{0E847FEF-68ED-4341-A87E-5E0344211860}" srcOrd="0" destOrd="0" presId="urn:microsoft.com/office/officeart/2005/8/layout/vList5"/>
    <dgm:cxn modelId="{E9CC3A87-DC73-42B8-9ACA-98578571B0AD}" type="presOf" srcId="{B4DE7E0D-91CA-469F-BA4C-F9B404C85AE4}" destId="{CA1B1E06-AC70-4699-AA05-C67687C4F54D}" srcOrd="0" destOrd="0" presId="urn:microsoft.com/office/officeart/2005/8/layout/vList5"/>
    <dgm:cxn modelId="{76F3258A-CE1F-4B60-B7FC-376FC5BE734B}" srcId="{95DE2900-980F-4697-A979-E47D5A349A8B}" destId="{DBA9865F-7350-4D11-824D-17A8208DA879}" srcOrd="4" destOrd="0" parTransId="{09E46567-8454-4FD5-988D-7116133470C9}" sibTransId="{27E0BF21-2D2D-44F8-A73C-FFBFBB183313}"/>
    <dgm:cxn modelId="{954BD08A-3985-4730-83F4-91F60C5327AE}" type="presOf" srcId="{F5C30BF1-5DD6-467D-96DB-397D70AF7936}" destId="{4AE3EA3F-8EC7-44EC-B7F7-9561E19AA20D}" srcOrd="0" destOrd="0" presId="urn:microsoft.com/office/officeart/2005/8/layout/vList5"/>
    <dgm:cxn modelId="{4ACA918B-B7CC-41C1-9174-602DB8C92475}" type="presOf" srcId="{F63E693E-0E44-4FA0-9C72-55945916D675}" destId="{4642A716-7696-47F1-9DBA-771B7F2DC4C5}" srcOrd="0" destOrd="0" presId="urn:microsoft.com/office/officeart/2005/8/layout/vList5"/>
    <dgm:cxn modelId="{547FBBA1-A767-466C-A2EF-72A00E2B3886}" srcId="{95DE2900-980F-4697-A979-E47D5A349A8B}" destId="{B4DE7E0D-91CA-469F-BA4C-F9B404C85AE4}" srcOrd="3" destOrd="0" parTransId="{0B6DEE78-838F-46EB-9B12-055A05C7BA14}" sibTransId="{3389782F-8A07-4416-A734-70F805D1980C}"/>
    <dgm:cxn modelId="{4C24BFBD-3C11-4E32-8EB8-84A43FEDDF3C}" type="presOf" srcId="{689FED30-FD7F-4665-B054-54F99EF8B76D}" destId="{6D44CF19-0F0A-4D98-9579-5B6D7EF2E5F2}" srcOrd="0" destOrd="0" presId="urn:microsoft.com/office/officeart/2005/8/layout/vList5"/>
    <dgm:cxn modelId="{AA7FD0CF-31A6-48AF-9DD1-4432B088EF3F}" type="presOf" srcId="{DBA9865F-7350-4D11-824D-17A8208DA879}" destId="{41323224-C5B7-4ADF-ADD8-BBA713962233}" srcOrd="0" destOrd="0" presId="urn:microsoft.com/office/officeart/2005/8/layout/vList5"/>
    <dgm:cxn modelId="{0CF13FD8-9544-49AF-B771-B66512ED4DBD}" type="presOf" srcId="{F0F6C127-9DBC-4A63-BBA1-036BC9B89374}" destId="{F334C900-5E77-42C5-AB7D-85A5C5630921}" srcOrd="0" destOrd="0" presId="urn:microsoft.com/office/officeart/2005/8/layout/vList5"/>
    <dgm:cxn modelId="{1ABCFDDE-EB1E-47A1-AA9C-A93776F9DD05}" type="presOf" srcId="{95DE2900-980F-4697-A979-E47D5A349A8B}" destId="{0335208F-A217-416C-99B9-453609C17464}" srcOrd="0" destOrd="0" presId="urn:microsoft.com/office/officeart/2005/8/layout/vList5"/>
    <dgm:cxn modelId="{81887BEA-CF17-4C32-B1A6-929C0623E312}" type="presOf" srcId="{303F3F25-7CCD-458D-B6E6-C36A3923854F}" destId="{9F3E4D1F-CA94-409B-BBD3-8828DABC45A0}" srcOrd="0" destOrd="0" presId="urn:microsoft.com/office/officeart/2005/8/layout/vList5"/>
    <dgm:cxn modelId="{C3D6B779-834C-4DF2-B10E-6CC846EB7019}" type="presParOf" srcId="{0335208F-A217-416C-99B9-453609C17464}" destId="{0D635C58-EA3B-4BFC-82A7-517FB547ED8C}" srcOrd="0" destOrd="0" presId="urn:microsoft.com/office/officeart/2005/8/layout/vList5"/>
    <dgm:cxn modelId="{BD3F54B5-A921-4F4D-95DA-C7659046CDC5}" type="presParOf" srcId="{0D635C58-EA3B-4BFC-82A7-517FB547ED8C}" destId="{6D44CF19-0F0A-4D98-9579-5B6D7EF2E5F2}" srcOrd="0" destOrd="0" presId="urn:microsoft.com/office/officeart/2005/8/layout/vList5"/>
    <dgm:cxn modelId="{E8F503F4-F273-45E3-8D01-8529AAA252C8}" type="presParOf" srcId="{0D635C58-EA3B-4BFC-82A7-517FB547ED8C}" destId="{F334C900-5E77-42C5-AB7D-85A5C5630921}" srcOrd="1" destOrd="0" presId="urn:microsoft.com/office/officeart/2005/8/layout/vList5"/>
    <dgm:cxn modelId="{0D44DD86-6B4B-4034-94EF-77854C602A0F}" type="presParOf" srcId="{0335208F-A217-416C-99B9-453609C17464}" destId="{D8918BE7-693F-4C19-A92A-BE83BE6F4F46}" srcOrd="1" destOrd="0" presId="urn:microsoft.com/office/officeart/2005/8/layout/vList5"/>
    <dgm:cxn modelId="{1A29F5C4-35AA-4EE2-9ECF-EC4AC72B1CB7}" type="presParOf" srcId="{0335208F-A217-416C-99B9-453609C17464}" destId="{A8709AC8-8859-4EDC-AE59-698DFD80001C}" srcOrd="2" destOrd="0" presId="urn:microsoft.com/office/officeart/2005/8/layout/vList5"/>
    <dgm:cxn modelId="{D9C5901D-F6D9-47CB-9323-E92F84393DAF}" type="presParOf" srcId="{A8709AC8-8859-4EDC-AE59-698DFD80001C}" destId="{0E847FEF-68ED-4341-A87E-5E0344211860}" srcOrd="0" destOrd="0" presId="urn:microsoft.com/office/officeart/2005/8/layout/vList5"/>
    <dgm:cxn modelId="{F1AE276E-ADE1-4694-93A9-12220301E8B0}" type="presParOf" srcId="{A8709AC8-8859-4EDC-AE59-698DFD80001C}" destId="{4AE3EA3F-8EC7-44EC-B7F7-9561E19AA20D}" srcOrd="1" destOrd="0" presId="urn:microsoft.com/office/officeart/2005/8/layout/vList5"/>
    <dgm:cxn modelId="{3DA8F60B-DCFE-4223-A551-B0C19E1C88BF}" type="presParOf" srcId="{0335208F-A217-416C-99B9-453609C17464}" destId="{04ECF07E-B7EB-4EA7-9C81-D6989562EB06}" srcOrd="3" destOrd="0" presId="urn:microsoft.com/office/officeart/2005/8/layout/vList5"/>
    <dgm:cxn modelId="{43AE8546-A0E5-4E11-B17A-39F8FACA6761}" type="presParOf" srcId="{0335208F-A217-416C-99B9-453609C17464}" destId="{7AE1AFFA-0995-495B-A3B4-76FA8B6937A9}" srcOrd="4" destOrd="0" presId="urn:microsoft.com/office/officeart/2005/8/layout/vList5"/>
    <dgm:cxn modelId="{4BC33195-42E6-4497-A7F6-E5399980069F}" type="presParOf" srcId="{7AE1AFFA-0995-495B-A3B4-76FA8B6937A9}" destId="{4642A716-7696-47F1-9DBA-771B7F2DC4C5}" srcOrd="0" destOrd="0" presId="urn:microsoft.com/office/officeart/2005/8/layout/vList5"/>
    <dgm:cxn modelId="{EDCAA24A-D43D-4F15-9C55-B4E3973EDB71}" type="presParOf" srcId="{7AE1AFFA-0995-495B-A3B4-76FA8B6937A9}" destId="{9F3E4D1F-CA94-409B-BBD3-8828DABC45A0}" srcOrd="1" destOrd="0" presId="urn:microsoft.com/office/officeart/2005/8/layout/vList5"/>
    <dgm:cxn modelId="{E82A1D3E-2EFE-4A23-93ED-0F0C9D2F4701}" type="presParOf" srcId="{0335208F-A217-416C-99B9-453609C17464}" destId="{46AA90D0-6780-4C56-A31F-56A61F8A2377}" srcOrd="5" destOrd="0" presId="urn:microsoft.com/office/officeart/2005/8/layout/vList5"/>
    <dgm:cxn modelId="{A1F1ACE0-3FBA-4E44-91E8-717E81B20E70}" type="presParOf" srcId="{0335208F-A217-416C-99B9-453609C17464}" destId="{6C3B768D-EA4B-44DC-A48A-0911826E0A40}" srcOrd="6" destOrd="0" presId="urn:microsoft.com/office/officeart/2005/8/layout/vList5"/>
    <dgm:cxn modelId="{86636140-30C5-4753-BE61-7F29633DEC6E}" type="presParOf" srcId="{6C3B768D-EA4B-44DC-A48A-0911826E0A40}" destId="{CA1B1E06-AC70-4699-AA05-C67687C4F54D}" srcOrd="0" destOrd="0" presId="urn:microsoft.com/office/officeart/2005/8/layout/vList5"/>
    <dgm:cxn modelId="{7A654579-F1F5-460A-B173-DA739BB5931B}" type="presParOf" srcId="{6C3B768D-EA4B-44DC-A48A-0911826E0A40}" destId="{44454DC4-F283-40CB-B4D4-10A28794CC04}" srcOrd="1" destOrd="0" presId="urn:microsoft.com/office/officeart/2005/8/layout/vList5"/>
    <dgm:cxn modelId="{0B616222-8589-4C18-BA84-75C37A9DD671}" type="presParOf" srcId="{0335208F-A217-416C-99B9-453609C17464}" destId="{C698924F-ECE0-4512-8EFD-B76DC996C736}" srcOrd="7" destOrd="0" presId="urn:microsoft.com/office/officeart/2005/8/layout/vList5"/>
    <dgm:cxn modelId="{47BA9E3E-8876-4204-BD3D-9682E3B06540}" type="presParOf" srcId="{0335208F-A217-416C-99B9-453609C17464}" destId="{F44F8831-68B3-4D92-A46F-EBA811709631}" srcOrd="8" destOrd="0" presId="urn:microsoft.com/office/officeart/2005/8/layout/vList5"/>
    <dgm:cxn modelId="{DF53372C-A895-4B06-9912-EF7E3426B8C9}" type="presParOf" srcId="{F44F8831-68B3-4D92-A46F-EBA811709631}" destId="{41323224-C5B7-4ADF-ADD8-BBA713962233}" srcOrd="0" destOrd="0" presId="urn:microsoft.com/office/officeart/2005/8/layout/vList5"/>
  </dgm:cxnLst>
  <dgm:bg/>
  <dgm:whole>
    <a:ln w="38100"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34C900-5E77-42C5-AB7D-85A5C5630921}">
      <dsp:nvSpPr>
        <dsp:cNvPr id="0" name=""/>
        <dsp:cNvSpPr/>
      </dsp:nvSpPr>
      <dsp:spPr>
        <a:xfrm rot="5400000">
          <a:off x="4840036" y="-1962332"/>
          <a:ext cx="668954" cy="4881657"/>
        </a:xfrm>
        <a:prstGeom prst="round2SameRect">
          <a:avLst/>
        </a:prstGeom>
        <a:noFill/>
        <a:ln w="28575" cap="flat" cmpd="sng" algn="ctr">
          <a:solidFill>
            <a:srgbClr val="1D314C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 err="1"/>
            <a:t>Pazienti</a:t>
          </a:r>
          <a:r>
            <a:rPr lang="en-US" sz="1500" kern="1200" dirty="0"/>
            <a:t> </a:t>
          </a:r>
          <a:r>
            <a:rPr lang="en-US" sz="1500" kern="1200" dirty="0" err="1"/>
            <a:t>che</a:t>
          </a:r>
          <a:r>
            <a:rPr lang="en-US" sz="1500" kern="1200" dirty="0"/>
            <a:t> </a:t>
          </a:r>
          <a:r>
            <a:rPr lang="en-US" sz="1500" kern="1200" dirty="0" err="1"/>
            <a:t>necessitano</a:t>
          </a:r>
          <a:r>
            <a:rPr lang="en-US" sz="1500" kern="1200" dirty="0"/>
            <a:t> di </a:t>
          </a:r>
          <a:r>
            <a:rPr lang="en-US" sz="1500" kern="1200" dirty="0" err="1"/>
            <a:t>ricovero</a:t>
          </a:r>
          <a:r>
            <a:rPr lang="en-US" sz="1500" kern="1200" dirty="0"/>
            <a:t> in </a:t>
          </a:r>
          <a:r>
            <a:rPr lang="en-US" sz="1500" kern="1200" dirty="0" err="1"/>
            <a:t>degenza</a:t>
          </a:r>
          <a:r>
            <a:rPr lang="en-US" sz="1500" kern="1200" dirty="0"/>
            <a:t> </a:t>
          </a:r>
          <a:r>
            <a:rPr lang="en-US" sz="1500" kern="1200" dirty="0" err="1"/>
            <a:t>ordinaria</a:t>
          </a:r>
          <a:endParaRPr lang="it-IT" sz="1500" kern="1200" dirty="0"/>
        </a:p>
      </dsp:txBody>
      <dsp:txXfrm rot="-5400000">
        <a:off x="2733685" y="176675"/>
        <a:ext cx="4849001" cy="603642"/>
      </dsp:txXfrm>
    </dsp:sp>
    <dsp:sp modelId="{6D44CF19-0F0A-4D98-9579-5B6D7EF2E5F2}">
      <dsp:nvSpPr>
        <dsp:cNvPr id="0" name=""/>
        <dsp:cNvSpPr/>
      </dsp:nvSpPr>
      <dsp:spPr>
        <a:xfrm>
          <a:off x="0" y="1912"/>
          <a:ext cx="2745932" cy="836193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 err="1"/>
            <a:t>Livello</a:t>
          </a:r>
          <a:r>
            <a:rPr lang="en-US" sz="4200" kern="1200" dirty="0"/>
            <a:t> 0</a:t>
          </a:r>
          <a:endParaRPr lang="it-IT" sz="4200" kern="1200" dirty="0"/>
        </a:p>
      </dsp:txBody>
      <dsp:txXfrm>
        <a:off x="40820" y="42732"/>
        <a:ext cx="2664292" cy="754553"/>
      </dsp:txXfrm>
    </dsp:sp>
    <dsp:sp modelId="{4AE3EA3F-8EC7-44EC-B7F7-9561E19AA20D}">
      <dsp:nvSpPr>
        <dsp:cNvPr id="0" name=""/>
        <dsp:cNvSpPr/>
      </dsp:nvSpPr>
      <dsp:spPr>
        <a:xfrm rot="5400000">
          <a:off x="4819277" y="-1102009"/>
          <a:ext cx="668954" cy="4881657"/>
        </a:xfrm>
        <a:prstGeom prst="round2SameRect">
          <a:avLst/>
        </a:prstGeom>
        <a:noFill/>
        <a:ln w="38100" cap="flat" cmpd="sng" algn="ctr">
          <a:solidFill>
            <a:srgbClr val="1D314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 err="1"/>
            <a:t>Pazienti</a:t>
          </a:r>
          <a:r>
            <a:rPr lang="en-US" sz="1500" kern="1200" dirty="0"/>
            <a:t> in </a:t>
          </a:r>
          <a:r>
            <a:rPr lang="en-US" sz="1500" kern="1200" dirty="0" err="1"/>
            <a:t>peggioramento</a:t>
          </a:r>
          <a:r>
            <a:rPr lang="en-US" sz="1500" kern="1200" dirty="0"/>
            <a:t> </a:t>
          </a:r>
          <a:r>
            <a:rPr lang="en-US" sz="1500" kern="1200" dirty="0" err="1"/>
            <a:t>clinico</a:t>
          </a:r>
          <a:r>
            <a:rPr lang="en-US" sz="1500" kern="1200" dirty="0"/>
            <a:t> o </a:t>
          </a:r>
          <a:r>
            <a:rPr lang="en-US" sz="1500" kern="1200" dirty="0" err="1"/>
            <a:t>provenienti</a:t>
          </a:r>
          <a:r>
            <a:rPr lang="en-US" sz="1500" kern="1200" dirty="0"/>
            <a:t> da un UTI</a:t>
          </a:r>
          <a:endParaRPr lang="it-IT" sz="1500" kern="1200" dirty="0"/>
        </a:p>
      </dsp:txBody>
      <dsp:txXfrm rot="-5400000">
        <a:off x="2712926" y="1036998"/>
        <a:ext cx="4849001" cy="603642"/>
      </dsp:txXfrm>
    </dsp:sp>
    <dsp:sp modelId="{0E847FEF-68ED-4341-A87E-5E0344211860}">
      <dsp:nvSpPr>
        <dsp:cNvPr id="0" name=""/>
        <dsp:cNvSpPr/>
      </dsp:nvSpPr>
      <dsp:spPr>
        <a:xfrm>
          <a:off x="0" y="879915"/>
          <a:ext cx="2745932" cy="836193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 err="1"/>
            <a:t>Livello</a:t>
          </a:r>
          <a:r>
            <a:rPr lang="en-US" sz="4200" kern="1200" dirty="0"/>
            <a:t> 1</a:t>
          </a:r>
          <a:endParaRPr lang="it-IT" sz="4200" kern="1200" dirty="0"/>
        </a:p>
      </dsp:txBody>
      <dsp:txXfrm>
        <a:off x="40820" y="920735"/>
        <a:ext cx="2664292" cy="754553"/>
      </dsp:txXfrm>
    </dsp:sp>
    <dsp:sp modelId="{9F3E4D1F-CA94-409B-BBD3-8828DABC45A0}">
      <dsp:nvSpPr>
        <dsp:cNvPr id="0" name=""/>
        <dsp:cNvSpPr/>
      </dsp:nvSpPr>
      <dsp:spPr>
        <a:xfrm rot="5400000">
          <a:off x="4852283" y="-264812"/>
          <a:ext cx="668954" cy="4881657"/>
        </a:xfrm>
        <a:prstGeom prst="round2SameRect">
          <a:avLst/>
        </a:prstGeom>
        <a:noFill/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 err="1"/>
            <a:t>Pazienti</a:t>
          </a:r>
          <a:r>
            <a:rPr lang="en-US" sz="1500" kern="1200" dirty="0"/>
            <a:t> </a:t>
          </a:r>
          <a:r>
            <a:rPr lang="en-US" sz="1500" kern="1200" dirty="0" err="1"/>
            <a:t>che</a:t>
          </a:r>
          <a:r>
            <a:rPr lang="en-US" sz="1500" kern="1200" dirty="0"/>
            <a:t> </a:t>
          </a:r>
          <a:r>
            <a:rPr lang="en-US" sz="1500" kern="1200" dirty="0" err="1"/>
            <a:t>necessitano</a:t>
          </a:r>
          <a:r>
            <a:rPr lang="en-US" sz="1500" kern="1200" dirty="0"/>
            <a:t> di </a:t>
          </a:r>
          <a:r>
            <a:rPr lang="en-US" sz="1500" kern="1200" dirty="0" err="1"/>
            <a:t>uno</a:t>
          </a:r>
          <a:r>
            <a:rPr lang="en-US" sz="1500" kern="1200" dirty="0"/>
            <a:t> </a:t>
          </a:r>
          <a:r>
            <a:rPr lang="en-US" sz="1500" kern="1200" dirty="0" err="1"/>
            <a:t>stretto</a:t>
          </a:r>
          <a:r>
            <a:rPr lang="en-US" sz="1500" kern="1200" dirty="0"/>
            <a:t> </a:t>
          </a:r>
          <a:r>
            <a:rPr lang="en-US" sz="1500" kern="1200" dirty="0" err="1"/>
            <a:t>monitoraggio</a:t>
          </a:r>
          <a:r>
            <a:rPr lang="en-US" sz="1500" kern="1200" dirty="0"/>
            <a:t> </a:t>
          </a:r>
          <a:r>
            <a:rPr lang="en-US" sz="1500" kern="1200" dirty="0" err="1"/>
            <a:t>clinico</a:t>
          </a:r>
          <a:r>
            <a:rPr lang="en-US" sz="1500" kern="1200" dirty="0"/>
            <a:t> (</a:t>
          </a:r>
          <a:r>
            <a:rPr lang="en-US" sz="1500" kern="1200" dirty="0" err="1"/>
            <a:t>gestione</a:t>
          </a:r>
          <a:r>
            <a:rPr lang="en-US" sz="1500" kern="1200" dirty="0"/>
            <a:t> </a:t>
          </a:r>
          <a:r>
            <a:rPr lang="en-US" sz="1500" kern="1200" dirty="0" err="1"/>
            <a:t>eventuale</a:t>
          </a:r>
          <a:r>
            <a:rPr lang="en-US" sz="1500" kern="1200" dirty="0"/>
            <a:t> </a:t>
          </a:r>
          <a:r>
            <a:rPr lang="en-US" sz="1500" kern="1200" dirty="0" err="1"/>
            <a:t>insufficienza</a:t>
          </a:r>
          <a:r>
            <a:rPr lang="en-US" sz="1500" kern="1200" dirty="0"/>
            <a:t> </a:t>
          </a:r>
          <a:r>
            <a:rPr lang="en-US" sz="1500" kern="1200" dirty="0" err="1"/>
            <a:t>multiorgano</a:t>
          </a:r>
          <a:r>
            <a:rPr lang="en-US" sz="1500" kern="1200" dirty="0"/>
            <a:t>, sub-UTI)</a:t>
          </a:r>
          <a:endParaRPr lang="it-IT" sz="1500" kern="1200" dirty="0"/>
        </a:p>
      </dsp:txBody>
      <dsp:txXfrm rot="-5400000">
        <a:off x="2745932" y="1874195"/>
        <a:ext cx="4849001" cy="603642"/>
      </dsp:txXfrm>
    </dsp:sp>
    <dsp:sp modelId="{4642A716-7696-47F1-9DBA-771B7F2DC4C5}">
      <dsp:nvSpPr>
        <dsp:cNvPr id="0" name=""/>
        <dsp:cNvSpPr/>
      </dsp:nvSpPr>
      <dsp:spPr>
        <a:xfrm>
          <a:off x="0" y="1757919"/>
          <a:ext cx="2745932" cy="836193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 err="1"/>
            <a:t>Livello</a:t>
          </a:r>
          <a:r>
            <a:rPr lang="en-US" sz="4200" kern="1200" dirty="0"/>
            <a:t> 2</a:t>
          </a:r>
          <a:endParaRPr lang="it-IT" sz="4200" kern="1200" dirty="0"/>
        </a:p>
      </dsp:txBody>
      <dsp:txXfrm>
        <a:off x="40820" y="1798739"/>
        <a:ext cx="2664292" cy="754553"/>
      </dsp:txXfrm>
    </dsp:sp>
    <dsp:sp modelId="{44454DC4-F283-40CB-B4D4-10A28794CC04}">
      <dsp:nvSpPr>
        <dsp:cNvPr id="0" name=""/>
        <dsp:cNvSpPr/>
      </dsp:nvSpPr>
      <dsp:spPr>
        <a:xfrm rot="5400000">
          <a:off x="4852283" y="613190"/>
          <a:ext cx="668954" cy="4881657"/>
        </a:xfrm>
        <a:prstGeom prst="round2SameRect">
          <a:avLst/>
        </a:prstGeom>
        <a:noFill/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 err="1"/>
            <a:t>Pazienti</a:t>
          </a:r>
          <a:r>
            <a:rPr lang="en-US" sz="1500" kern="1200" dirty="0"/>
            <a:t> </a:t>
          </a:r>
          <a:r>
            <a:rPr lang="en-US" sz="1500" kern="1200" dirty="0" err="1"/>
            <a:t>che</a:t>
          </a:r>
          <a:r>
            <a:rPr lang="en-US" sz="1500" kern="1200" dirty="0"/>
            <a:t> </a:t>
          </a:r>
          <a:r>
            <a:rPr lang="en-US" sz="1500" kern="1200" dirty="0" err="1"/>
            <a:t>richiedono</a:t>
          </a:r>
          <a:r>
            <a:rPr lang="en-US" sz="1500" kern="1200" dirty="0"/>
            <a:t> </a:t>
          </a:r>
          <a:r>
            <a:rPr lang="en-US" sz="1500" kern="1200" dirty="0" err="1"/>
            <a:t>supporto</a:t>
          </a:r>
          <a:r>
            <a:rPr lang="en-US" sz="1500" kern="1200" dirty="0"/>
            <a:t> </a:t>
          </a:r>
          <a:r>
            <a:rPr lang="en-US" sz="1500" kern="1200" dirty="0" err="1"/>
            <a:t>respiratorio</a:t>
          </a:r>
          <a:r>
            <a:rPr lang="en-US" sz="1500" kern="1200" dirty="0"/>
            <a:t> </a:t>
          </a:r>
          <a:r>
            <a:rPr lang="en-US" sz="1500" kern="1200" dirty="0" err="1"/>
            <a:t>avanzato</a:t>
          </a:r>
          <a:r>
            <a:rPr lang="en-US" sz="1500" kern="1200" dirty="0"/>
            <a:t> in </a:t>
          </a:r>
          <a:r>
            <a:rPr lang="en-US" sz="1500" kern="1200" dirty="0" err="1"/>
            <a:t>monitoraggio</a:t>
          </a:r>
          <a:r>
            <a:rPr lang="en-US" sz="1500" kern="1200" dirty="0"/>
            <a:t> </a:t>
          </a:r>
          <a:r>
            <a:rPr lang="en-US" sz="1500" kern="1200" dirty="0" err="1"/>
            <a:t>invasivo</a:t>
          </a:r>
          <a:r>
            <a:rPr lang="en-US" sz="1500" kern="1200" dirty="0"/>
            <a:t> </a:t>
          </a:r>
          <a:r>
            <a:rPr lang="en-US" sz="1500" kern="1200" dirty="0" err="1"/>
            <a:t>dei</a:t>
          </a:r>
          <a:r>
            <a:rPr lang="en-US" sz="1500" kern="1200" dirty="0"/>
            <a:t> </a:t>
          </a:r>
          <a:r>
            <a:rPr lang="en-US" sz="1500" kern="1200" dirty="0" err="1"/>
            <a:t>parametri</a:t>
          </a:r>
          <a:r>
            <a:rPr lang="en-US" sz="1500" kern="1200" dirty="0"/>
            <a:t> </a:t>
          </a:r>
          <a:r>
            <a:rPr lang="en-US" sz="1500" kern="1200" dirty="0" err="1"/>
            <a:t>vitali</a:t>
          </a:r>
          <a:endParaRPr lang="it-IT" sz="1500" kern="1200" dirty="0"/>
        </a:p>
      </dsp:txBody>
      <dsp:txXfrm rot="-5400000">
        <a:off x="2745932" y="2752197"/>
        <a:ext cx="4849001" cy="603642"/>
      </dsp:txXfrm>
    </dsp:sp>
    <dsp:sp modelId="{CA1B1E06-AC70-4699-AA05-C67687C4F54D}">
      <dsp:nvSpPr>
        <dsp:cNvPr id="0" name=""/>
        <dsp:cNvSpPr/>
      </dsp:nvSpPr>
      <dsp:spPr>
        <a:xfrm>
          <a:off x="25238" y="2636725"/>
          <a:ext cx="2745932" cy="83619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4200" kern="1200" dirty="0"/>
        </a:p>
      </dsp:txBody>
      <dsp:txXfrm>
        <a:off x="66058" y="2677545"/>
        <a:ext cx="2664292" cy="754553"/>
      </dsp:txXfrm>
    </dsp:sp>
    <dsp:sp modelId="{41323224-C5B7-4ADF-ADD8-BBA713962233}">
      <dsp:nvSpPr>
        <dsp:cNvPr id="0" name=""/>
        <dsp:cNvSpPr/>
      </dsp:nvSpPr>
      <dsp:spPr>
        <a:xfrm>
          <a:off x="25235" y="2664294"/>
          <a:ext cx="2745932" cy="836193"/>
        </a:xfrm>
        <a:prstGeom prst="round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 err="1"/>
            <a:t>Livello</a:t>
          </a:r>
          <a:r>
            <a:rPr lang="en-US" sz="4200" kern="1200" dirty="0"/>
            <a:t> 3</a:t>
          </a:r>
          <a:endParaRPr lang="it-IT" sz="4200" kern="1200" dirty="0"/>
        </a:p>
      </dsp:txBody>
      <dsp:txXfrm>
        <a:off x="66055" y="2705114"/>
        <a:ext cx="2664292" cy="7545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DF42F2-C237-4137-AF51-461923C7486F}" type="datetimeFigureOut">
              <a:rPr lang="it-IT" smtClean="0"/>
              <a:pPr/>
              <a:t>07/10/24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15E905-FEE7-4203-B08D-CCCE4861968F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5E905-FEE7-4203-B08D-CCCE4861968F}" type="slidenum">
              <a:rPr lang="it-IT" smtClean="0"/>
              <a:pPr/>
              <a:t>21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15E905-FEE7-4203-B08D-CCCE4861968F}" type="slidenum">
              <a:rPr lang="it-IT" smtClean="0"/>
              <a:pPr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0683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11B9A-720E-4B1B-B212-13C5B5EA6A32}" type="datetimeFigureOut">
              <a:rPr lang="it-IT" smtClean="0"/>
              <a:pPr/>
              <a:t>07/10/24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03F3F-0EEA-4D66-B6B2-C2C73CB6519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4086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11B9A-720E-4B1B-B212-13C5B5EA6A32}" type="datetimeFigureOut">
              <a:rPr lang="it-IT" smtClean="0"/>
              <a:pPr/>
              <a:t>07/10/24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03F3F-0EEA-4D66-B6B2-C2C73CB6519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0433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11B9A-720E-4B1B-B212-13C5B5EA6A32}" type="datetimeFigureOut">
              <a:rPr lang="it-IT" smtClean="0"/>
              <a:pPr/>
              <a:t>07/10/24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03F3F-0EEA-4D66-B6B2-C2C73CB6519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186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11B9A-720E-4B1B-B212-13C5B5EA6A32}" type="datetimeFigureOut">
              <a:rPr lang="it-IT" smtClean="0"/>
              <a:pPr/>
              <a:t>07/10/24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03F3F-0EEA-4D66-B6B2-C2C73CB6519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1204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11B9A-720E-4B1B-B212-13C5B5EA6A32}" type="datetimeFigureOut">
              <a:rPr lang="it-IT" smtClean="0"/>
              <a:pPr/>
              <a:t>07/10/24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03F3F-0EEA-4D66-B6B2-C2C73CB6519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3512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11B9A-720E-4B1B-B212-13C5B5EA6A32}" type="datetimeFigureOut">
              <a:rPr lang="it-IT" smtClean="0"/>
              <a:pPr/>
              <a:t>07/10/24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03F3F-0EEA-4D66-B6B2-C2C73CB6519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5532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11B9A-720E-4B1B-B212-13C5B5EA6A32}" type="datetimeFigureOut">
              <a:rPr lang="it-IT" smtClean="0"/>
              <a:pPr/>
              <a:t>07/10/24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03F3F-0EEA-4D66-B6B2-C2C73CB6519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1941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11B9A-720E-4B1B-B212-13C5B5EA6A32}" type="datetimeFigureOut">
              <a:rPr lang="it-IT" smtClean="0"/>
              <a:pPr/>
              <a:t>07/10/24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03F3F-0EEA-4D66-B6B2-C2C73CB6519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67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11B9A-720E-4B1B-B212-13C5B5EA6A32}" type="datetimeFigureOut">
              <a:rPr lang="it-IT" smtClean="0"/>
              <a:pPr/>
              <a:t>07/10/24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03F3F-0EEA-4D66-B6B2-C2C73CB6519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5624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11B9A-720E-4B1B-B212-13C5B5EA6A32}" type="datetimeFigureOut">
              <a:rPr lang="it-IT" smtClean="0"/>
              <a:pPr/>
              <a:t>07/10/24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03F3F-0EEA-4D66-B6B2-C2C73CB6519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2544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11B9A-720E-4B1B-B212-13C5B5EA6A32}" type="datetimeFigureOut">
              <a:rPr lang="it-IT" smtClean="0"/>
              <a:pPr/>
              <a:t>07/10/24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03F3F-0EEA-4D66-B6B2-C2C73CB6519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2422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11B9A-720E-4B1B-B212-13C5B5EA6A32}" type="datetimeFigureOut">
              <a:rPr lang="it-IT" smtClean="0"/>
              <a:pPr/>
              <a:t>07/10/24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03F3F-0EEA-4D66-B6B2-C2C73CB6519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6075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iaarti.it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it/url?sa=i&amp;rct=j&amp;q=&amp;esrc=s&amp;source=images&amp;cd=&amp;cad=rja&amp;uact=8&amp;ved=0ahUKEwi10ZS6m97WAhVClxoKHXzDB7QQjRwIBw&amp;url=http://popupbackpacker.com/why-base-weight-is-important-for-the-backpacker/&amp;psig=AOvVaw3snZm82IIzNZFjcvoCJzsR&amp;ust=150745545737644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it/url?sa=i&amp;rct=j&amp;q=&amp;esrc=s&amp;source=images&amp;cd=&amp;cad=rja&amp;uact=8&amp;ved=0ahUKEwjOnZGcnN7WAhVJ7hoKHa6XB4YQjRwIBw&amp;url=http://www.deliguoro.eu/index.php?option=com_content&amp;view=article&amp;id=160&amp;Itemid=1499&amp;psig=AOvVaw3KulLu2gdpY8e5vgru9-wl&amp;ust=1507455690517662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google.it/url?sa=i&amp;rct=j&amp;q=&amp;esrc=s&amp;source=images&amp;cd=&amp;cad=rja&amp;uact=8&amp;ved=0ahUKEwjJvtfkot7WAhWBB8AKHTgRB0MQjRwIBw&amp;url=https://www.francovessichelli.it/il-metodo/stato-nutrizionale-antropometria-bioimpedenziometria/&amp;psig=AOvVaw0e3dX5MLiibp4QYEl_-FyY&amp;ust=1507457361705628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13EF9B68-4E9A-BB08-00D5-B81563AB8C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2" t="15181" b="50497"/>
          <a:stretch/>
        </p:blipFill>
        <p:spPr>
          <a:xfrm>
            <a:off x="0" y="0"/>
            <a:ext cx="4644008" cy="685800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B83F0415-4422-78A2-6E45-079A40439FC6}"/>
              </a:ext>
            </a:extLst>
          </p:cNvPr>
          <p:cNvSpPr txBox="1"/>
          <p:nvPr/>
        </p:nvSpPr>
        <p:spPr>
          <a:xfrm>
            <a:off x="4644008" y="1484784"/>
            <a:ext cx="44999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solidFill>
                  <a:schemeClr val="accent1">
                    <a:lumMod val="50000"/>
                  </a:schemeClr>
                </a:solidFill>
              </a:rPr>
              <a:t>Rischio anestesiologico </a:t>
            </a:r>
          </a:p>
          <a:p>
            <a:pPr algn="ctr"/>
            <a:r>
              <a:rPr lang="it-IT" sz="4000" b="1" dirty="0">
                <a:solidFill>
                  <a:schemeClr val="accent1">
                    <a:lumMod val="50000"/>
                  </a:schemeClr>
                </a:solidFill>
              </a:rPr>
              <a:t>nella donna </a:t>
            </a:r>
          </a:p>
          <a:p>
            <a:pPr algn="ctr"/>
            <a:r>
              <a:rPr lang="it-IT" sz="4000" b="1" dirty="0">
                <a:solidFill>
                  <a:schemeClr val="accent1">
                    <a:lumMod val="50000"/>
                  </a:schemeClr>
                </a:solidFill>
              </a:rPr>
              <a:t>affetta da obesità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16A91F7-BB23-2F78-5818-E3E52AABB243}"/>
              </a:ext>
            </a:extLst>
          </p:cNvPr>
          <p:cNvSpPr txBox="1"/>
          <p:nvPr/>
        </p:nvSpPr>
        <p:spPr>
          <a:xfrm>
            <a:off x="5508104" y="5373216"/>
            <a:ext cx="288032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Dr. Andrea Colasanti</a:t>
            </a:r>
          </a:p>
          <a:p>
            <a:pPr algn="ctr"/>
            <a:r>
              <a:rPr lang="it-IT" dirty="0"/>
              <a:t>SC Anestesia e Rianimazione </a:t>
            </a:r>
          </a:p>
          <a:p>
            <a:pPr algn="ctr"/>
            <a:r>
              <a:rPr lang="it-IT" dirty="0"/>
              <a:t>Azienda Ospedaliera </a:t>
            </a:r>
            <a:r>
              <a:rPr lang="it-IT" dirty="0" err="1"/>
              <a:t>S.Maria</a:t>
            </a:r>
            <a:r>
              <a:rPr lang="it-IT" dirty="0"/>
              <a:t> Terni</a:t>
            </a:r>
          </a:p>
        </p:txBody>
      </p:sp>
    </p:spTree>
    <p:extLst>
      <p:ext uri="{BB962C8B-B14F-4D97-AF65-F5344CB8AC3E}">
        <p14:creationId xmlns:p14="http://schemas.microsoft.com/office/powerpoint/2010/main" val="2293692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440085" y="485602"/>
            <a:ext cx="8263830" cy="662782"/>
          </a:xfrm>
          <a:custGeom>
            <a:avLst/>
            <a:gdLst>
              <a:gd name="connsiteX0" fmla="*/ 0 w 8263830"/>
              <a:gd name="connsiteY0" fmla="*/ 0 h 662782"/>
              <a:gd name="connsiteX1" fmla="*/ 590274 w 8263830"/>
              <a:gd name="connsiteY1" fmla="*/ 0 h 662782"/>
              <a:gd name="connsiteX2" fmla="*/ 1345824 w 8263830"/>
              <a:gd name="connsiteY2" fmla="*/ 0 h 662782"/>
              <a:gd name="connsiteX3" fmla="*/ 2018736 w 8263830"/>
              <a:gd name="connsiteY3" fmla="*/ 0 h 662782"/>
              <a:gd name="connsiteX4" fmla="*/ 2361094 w 8263830"/>
              <a:gd name="connsiteY4" fmla="*/ 0 h 662782"/>
              <a:gd name="connsiteX5" fmla="*/ 2868730 w 8263830"/>
              <a:gd name="connsiteY5" fmla="*/ 0 h 662782"/>
              <a:gd name="connsiteX6" fmla="*/ 3624280 w 8263830"/>
              <a:gd name="connsiteY6" fmla="*/ 0 h 662782"/>
              <a:gd name="connsiteX7" fmla="*/ 4049277 w 8263830"/>
              <a:gd name="connsiteY7" fmla="*/ 0 h 662782"/>
              <a:gd name="connsiteX8" fmla="*/ 4804827 w 8263830"/>
              <a:gd name="connsiteY8" fmla="*/ 0 h 662782"/>
              <a:gd name="connsiteX9" fmla="*/ 5477739 w 8263830"/>
              <a:gd name="connsiteY9" fmla="*/ 0 h 662782"/>
              <a:gd name="connsiteX10" fmla="*/ 5902736 w 8263830"/>
              <a:gd name="connsiteY10" fmla="*/ 0 h 662782"/>
              <a:gd name="connsiteX11" fmla="*/ 6327733 w 8263830"/>
              <a:gd name="connsiteY11" fmla="*/ 0 h 662782"/>
              <a:gd name="connsiteX12" fmla="*/ 7083283 w 8263830"/>
              <a:gd name="connsiteY12" fmla="*/ 0 h 662782"/>
              <a:gd name="connsiteX13" fmla="*/ 7425642 w 8263830"/>
              <a:gd name="connsiteY13" fmla="*/ 0 h 662782"/>
              <a:gd name="connsiteX14" fmla="*/ 8263830 w 8263830"/>
              <a:gd name="connsiteY14" fmla="*/ 0 h 662782"/>
              <a:gd name="connsiteX15" fmla="*/ 8263830 w 8263830"/>
              <a:gd name="connsiteY15" fmla="*/ 318135 h 662782"/>
              <a:gd name="connsiteX16" fmla="*/ 8263830 w 8263830"/>
              <a:gd name="connsiteY16" fmla="*/ 662782 h 662782"/>
              <a:gd name="connsiteX17" fmla="*/ 7756195 w 8263830"/>
              <a:gd name="connsiteY17" fmla="*/ 662782 h 662782"/>
              <a:gd name="connsiteX18" fmla="*/ 7165921 w 8263830"/>
              <a:gd name="connsiteY18" fmla="*/ 662782 h 662782"/>
              <a:gd name="connsiteX19" fmla="*/ 6658286 w 8263830"/>
              <a:gd name="connsiteY19" fmla="*/ 662782 h 662782"/>
              <a:gd name="connsiteX20" fmla="*/ 6150651 w 8263830"/>
              <a:gd name="connsiteY20" fmla="*/ 662782 h 662782"/>
              <a:gd name="connsiteX21" fmla="*/ 5477739 w 8263830"/>
              <a:gd name="connsiteY21" fmla="*/ 662782 h 662782"/>
              <a:gd name="connsiteX22" fmla="*/ 4887465 w 8263830"/>
              <a:gd name="connsiteY22" fmla="*/ 662782 h 662782"/>
              <a:gd name="connsiteX23" fmla="*/ 4462468 w 8263830"/>
              <a:gd name="connsiteY23" fmla="*/ 662782 h 662782"/>
              <a:gd name="connsiteX24" fmla="*/ 3789556 w 8263830"/>
              <a:gd name="connsiteY24" fmla="*/ 662782 h 662782"/>
              <a:gd name="connsiteX25" fmla="*/ 3034006 w 8263830"/>
              <a:gd name="connsiteY25" fmla="*/ 662782 h 662782"/>
              <a:gd name="connsiteX26" fmla="*/ 2361094 w 8263830"/>
              <a:gd name="connsiteY26" fmla="*/ 662782 h 662782"/>
              <a:gd name="connsiteX27" fmla="*/ 1688182 w 8263830"/>
              <a:gd name="connsiteY27" fmla="*/ 662782 h 662782"/>
              <a:gd name="connsiteX28" fmla="*/ 1015271 w 8263830"/>
              <a:gd name="connsiteY28" fmla="*/ 662782 h 662782"/>
              <a:gd name="connsiteX29" fmla="*/ 672912 w 8263830"/>
              <a:gd name="connsiteY29" fmla="*/ 662782 h 662782"/>
              <a:gd name="connsiteX30" fmla="*/ 0 w 8263830"/>
              <a:gd name="connsiteY30" fmla="*/ 662782 h 662782"/>
              <a:gd name="connsiteX31" fmla="*/ 0 w 8263830"/>
              <a:gd name="connsiteY31" fmla="*/ 324763 h 662782"/>
              <a:gd name="connsiteX32" fmla="*/ 0 w 8263830"/>
              <a:gd name="connsiteY32" fmla="*/ 0 h 662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8263830" h="662782" fill="none" extrusionOk="0">
                <a:moveTo>
                  <a:pt x="0" y="0"/>
                </a:moveTo>
                <a:cubicBezTo>
                  <a:pt x="143417" y="-6631"/>
                  <a:pt x="391634" y="863"/>
                  <a:pt x="590274" y="0"/>
                </a:cubicBezTo>
                <a:cubicBezTo>
                  <a:pt x="788914" y="-863"/>
                  <a:pt x="1093594" y="82423"/>
                  <a:pt x="1345824" y="0"/>
                </a:cubicBezTo>
                <a:cubicBezTo>
                  <a:pt x="1598054" y="-82423"/>
                  <a:pt x="1734566" y="19114"/>
                  <a:pt x="2018736" y="0"/>
                </a:cubicBezTo>
                <a:cubicBezTo>
                  <a:pt x="2302906" y="-19114"/>
                  <a:pt x="2194148" y="5791"/>
                  <a:pt x="2361094" y="0"/>
                </a:cubicBezTo>
                <a:cubicBezTo>
                  <a:pt x="2528040" y="-5791"/>
                  <a:pt x="2712716" y="35873"/>
                  <a:pt x="2868730" y="0"/>
                </a:cubicBezTo>
                <a:cubicBezTo>
                  <a:pt x="3024744" y="-35873"/>
                  <a:pt x="3358432" y="83665"/>
                  <a:pt x="3624280" y="0"/>
                </a:cubicBezTo>
                <a:cubicBezTo>
                  <a:pt x="3890128" y="-83665"/>
                  <a:pt x="3956077" y="27147"/>
                  <a:pt x="4049277" y="0"/>
                </a:cubicBezTo>
                <a:cubicBezTo>
                  <a:pt x="4142477" y="-27147"/>
                  <a:pt x="4590110" y="44129"/>
                  <a:pt x="4804827" y="0"/>
                </a:cubicBezTo>
                <a:cubicBezTo>
                  <a:pt x="5019544" y="-44129"/>
                  <a:pt x="5176742" y="60146"/>
                  <a:pt x="5477739" y="0"/>
                </a:cubicBezTo>
                <a:cubicBezTo>
                  <a:pt x="5778736" y="-60146"/>
                  <a:pt x="5698026" y="37227"/>
                  <a:pt x="5902736" y="0"/>
                </a:cubicBezTo>
                <a:cubicBezTo>
                  <a:pt x="6107446" y="-37227"/>
                  <a:pt x="6123119" y="8402"/>
                  <a:pt x="6327733" y="0"/>
                </a:cubicBezTo>
                <a:cubicBezTo>
                  <a:pt x="6532347" y="-8402"/>
                  <a:pt x="6782875" y="30414"/>
                  <a:pt x="7083283" y="0"/>
                </a:cubicBezTo>
                <a:cubicBezTo>
                  <a:pt x="7383691" y="-30414"/>
                  <a:pt x="7339618" y="27668"/>
                  <a:pt x="7425642" y="0"/>
                </a:cubicBezTo>
                <a:cubicBezTo>
                  <a:pt x="7511666" y="-27668"/>
                  <a:pt x="7890975" y="72030"/>
                  <a:pt x="8263830" y="0"/>
                </a:cubicBezTo>
                <a:cubicBezTo>
                  <a:pt x="8284072" y="150828"/>
                  <a:pt x="8234449" y="238942"/>
                  <a:pt x="8263830" y="318135"/>
                </a:cubicBezTo>
                <a:cubicBezTo>
                  <a:pt x="8293211" y="397329"/>
                  <a:pt x="8239763" y="572238"/>
                  <a:pt x="8263830" y="662782"/>
                </a:cubicBezTo>
                <a:cubicBezTo>
                  <a:pt x="8094262" y="697679"/>
                  <a:pt x="7925744" y="650963"/>
                  <a:pt x="7756195" y="662782"/>
                </a:cubicBezTo>
                <a:cubicBezTo>
                  <a:pt x="7586647" y="674601"/>
                  <a:pt x="7339472" y="645541"/>
                  <a:pt x="7165921" y="662782"/>
                </a:cubicBezTo>
                <a:cubicBezTo>
                  <a:pt x="6992370" y="680023"/>
                  <a:pt x="6883027" y="609979"/>
                  <a:pt x="6658286" y="662782"/>
                </a:cubicBezTo>
                <a:cubicBezTo>
                  <a:pt x="6433545" y="715585"/>
                  <a:pt x="6326576" y="602815"/>
                  <a:pt x="6150651" y="662782"/>
                </a:cubicBezTo>
                <a:cubicBezTo>
                  <a:pt x="5974726" y="722749"/>
                  <a:pt x="5715381" y="615082"/>
                  <a:pt x="5477739" y="662782"/>
                </a:cubicBezTo>
                <a:cubicBezTo>
                  <a:pt x="5240097" y="710482"/>
                  <a:pt x="5059792" y="592148"/>
                  <a:pt x="4887465" y="662782"/>
                </a:cubicBezTo>
                <a:cubicBezTo>
                  <a:pt x="4715138" y="733416"/>
                  <a:pt x="4553195" y="635403"/>
                  <a:pt x="4462468" y="662782"/>
                </a:cubicBezTo>
                <a:cubicBezTo>
                  <a:pt x="4371741" y="690161"/>
                  <a:pt x="4023651" y="595969"/>
                  <a:pt x="3789556" y="662782"/>
                </a:cubicBezTo>
                <a:cubicBezTo>
                  <a:pt x="3555461" y="729595"/>
                  <a:pt x="3196936" y="653716"/>
                  <a:pt x="3034006" y="662782"/>
                </a:cubicBezTo>
                <a:cubicBezTo>
                  <a:pt x="2871076" y="671848"/>
                  <a:pt x="2588501" y="621781"/>
                  <a:pt x="2361094" y="662782"/>
                </a:cubicBezTo>
                <a:cubicBezTo>
                  <a:pt x="2133687" y="703783"/>
                  <a:pt x="1876920" y="605875"/>
                  <a:pt x="1688182" y="662782"/>
                </a:cubicBezTo>
                <a:cubicBezTo>
                  <a:pt x="1499444" y="719689"/>
                  <a:pt x="1158246" y="596380"/>
                  <a:pt x="1015271" y="662782"/>
                </a:cubicBezTo>
                <a:cubicBezTo>
                  <a:pt x="872296" y="729184"/>
                  <a:pt x="811769" y="649367"/>
                  <a:pt x="672912" y="662782"/>
                </a:cubicBezTo>
                <a:cubicBezTo>
                  <a:pt x="534055" y="676197"/>
                  <a:pt x="151576" y="616191"/>
                  <a:pt x="0" y="662782"/>
                </a:cubicBezTo>
                <a:cubicBezTo>
                  <a:pt x="-10017" y="594326"/>
                  <a:pt x="3373" y="440408"/>
                  <a:pt x="0" y="324763"/>
                </a:cubicBezTo>
                <a:cubicBezTo>
                  <a:pt x="-3373" y="209118"/>
                  <a:pt x="26578" y="98080"/>
                  <a:pt x="0" y="0"/>
                </a:cubicBezTo>
                <a:close/>
              </a:path>
              <a:path w="8263830" h="662782" stroke="0" extrusionOk="0">
                <a:moveTo>
                  <a:pt x="0" y="0"/>
                </a:moveTo>
                <a:cubicBezTo>
                  <a:pt x="230900" y="-55218"/>
                  <a:pt x="352134" y="9164"/>
                  <a:pt x="672912" y="0"/>
                </a:cubicBezTo>
                <a:cubicBezTo>
                  <a:pt x="993690" y="-9164"/>
                  <a:pt x="1176616" y="30798"/>
                  <a:pt x="1428462" y="0"/>
                </a:cubicBezTo>
                <a:cubicBezTo>
                  <a:pt x="1680308" y="-30798"/>
                  <a:pt x="1855789" y="10486"/>
                  <a:pt x="2101374" y="0"/>
                </a:cubicBezTo>
                <a:cubicBezTo>
                  <a:pt x="2346959" y="-10486"/>
                  <a:pt x="2512630" y="76143"/>
                  <a:pt x="2856924" y="0"/>
                </a:cubicBezTo>
                <a:cubicBezTo>
                  <a:pt x="3201218" y="-76143"/>
                  <a:pt x="3208992" y="46198"/>
                  <a:pt x="3529836" y="0"/>
                </a:cubicBezTo>
                <a:cubicBezTo>
                  <a:pt x="3850680" y="-46198"/>
                  <a:pt x="3855426" y="43239"/>
                  <a:pt x="4037471" y="0"/>
                </a:cubicBezTo>
                <a:cubicBezTo>
                  <a:pt x="4219517" y="-43239"/>
                  <a:pt x="4445819" y="27799"/>
                  <a:pt x="4793021" y="0"/>
                </a:cubicBezTo>
                <a:cubicBezTo>
                  <a:pt x="5140223" y="-27799"/>
                  <a:pt x="5220570" y="64129"/>
                  <a:pt x="5548572" y="0"/>
                </a:cubicBezTo>
                <a:cubicBezTo>
                  <a:pt x="5876574" y="-64129"/>
                  <a:pt x="5952910" y="23183"/>
                  <a:pt x="6056207" y="0"/>
                </a:cubicBezTo>
                <a:cubicBezTo>
                  <a:pt x="6159505" y="-23183"/>
                  <a:pt x="6458678" y="8419"/>
                  <a:pt x="6563842" y="0"/>
                </a:cubicBezTo>
                <a:cubicBezTo>
                  <a:pt x="6669006" y="-8419"/>
                  <a:pt x="6775047" y="37920"/>
                  <a:pt x="6906201" y="0"/>
                </a:cubicBezTo>
                <a:cubicBezTo>
                  <a:pt x="7037355" y="-37920"/>
                  <a:pt x="7240295" y="52577"/>
                  <a:pt x="7413836" y="0"/>
                </a:cubicBezTo>
                <a:cubicBezTo>
                  <a:pt x="7587377" y="-52577"/>
                  <a:pt x="7865274" y="97396"/>
                  <a:pt x="8263830" y="0"/>
                </a:cubicBezTo>
                <a:cubicBezTo>
                  <a:pt x="8280025" y="123101"/>
                  <a:pt x="8231871" y="229527"/>
                  <a:pt x="8263830" y="331391"/>
                </a:cubicBezTo>
                <a:cubicBezTo>
                  <a:pt x="8295789" y="433255"/>
                  <a:pt x="8234095" y="502088"/>
                  <a:pt x="8263830" y="662782"/>
                </a:cubicBezTo>
                <a:cubicBezTo>
                  <a:pt x="8070373" y="691583"/>
                  <a:pt x="7871338" y="620874"/>
                  <a:pt x="7673556" y="662782"/>
                </a:cubicBezTo>
                <a:cubicBezTo>
                  <a:pt x="7475774" y="704690"/>
                  <a:pt x="7367320" y="592288"/>
                  <a:pt x="7083283" y="662782"/>
                </a:cubicBezTo>
                <a:cubicBezTo>
                  <a:pt x="6799246" y="733276"/>
                  <a:pt x="6779190" y="654141"/>
                  <a:pt x="6658286" y="662782"/>
                </a:cubicBezTo>
                <a:cubicBezTo>
                  <a:pt x="6537382" y="671423"/>
                  <a:pt x="6063135" y="621364"/>
                  <a:pt x="5902736" y="662782"/>
                </a:cubicBezTo>
                <a:cubicBezTo>
                  <a:pt x="5742337" y="704200"/>
                  <a:pt x="5657556" y="636495"/>
                  <a:pt x="5477739" y="662782"/>
                </a:cubicBezTo>
                <a:cubicBezTo>
                  <a:pt x="5297922" y="689069"/>
                  <a:pt x="5078918" y="644009"/>
                  <a:pt x="4887465" y="662782"/>
                </a:cubicBezTo>
                <a:cubicBezTo>
                  <a:pt x="4696012" y="681555"/>
                  <a:pt x="4712614" y="630170"/>
                  <a:pt x="4545107" y="662782"/>
                </a:cubicBezTo>
                <a:cubicBezTo>
                  <a:pt x="4377600" y="695394"/>
                  <a:pt x="4139320" y="633429"/>
                  <a:pt x="3954833" y="662782"/>
                </a:cubicBezTo>
                <a:cubicBezTo>
                  <a:pt x="3770346" y="692135"/>
                  <a:pt x="3692204" y="622256"/>
                  <a:pt x="3529836" y="662782"/>
                </a:cubicBezTo>
                <a:cubicBezTo>
                  <a:pt x="3367468" y="703308"/>
                  <a:pt x="3307027" y="655764"/>
                  <a:pt x="3187477" y="662782"/>
                </a:cubicBezTo>
                <a:cubicBezTo>
                  <a:pt x="3067927" y="669800"/>
                  <a:pt x="2655653" y="584632"/>
                  <a:pt x="2514565" y="662782"/>
                </a:cubicBezTo>
                <a:cubicBezTo>
                  <a:pt x="2373477" y="740932"/>
                  <a:pt x="2153854" y="604397"/>
                  <a:pt x="1841654" y="662782"/>
                </a:cubicBezTo>
                <a:cubicBezTo>
                  <a:pt x="1529454" y="721167"/>
                  <a:pt x="1331583" y="611599"/>
                  <a:pt x="1168742" y="662782"/>
                </a:cubicBezTo>
                <a:cubicBezTo>
                  <a:pt x="1005901" y="713965"/>
                  <a:pt x="905080" y="662455"/>
                  <a:pt x="826383" y="662782"/>
                </a:cubicBezTo>
                <a:cubicBezTo>
                  <a:pt x="747686" y="663109"/>
                  <a:pt x="390954" y="578692"/>
                  <a:pt x="0" y="662782"/>
                </a:cubicBezTo>
                <a:cubicBezTo>
                  <a:pt x="-25302" y="565057"/>
                  <a:pt x="23693" y="486745"/>
                  <a:pt x="0" y="331391"/>
                </a:cubicBezTo>
                <a:cubicBezTo>
                  <a:pt x="-23693" y="176037"/>
                  <a:pt x="29072" y="72618"/>
                  <a:pt x="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554393684">
                  <ask:type>
                    <ask:lineSketchScribble/>
                  </ask:type>
                </ask:lineSketchStyleProps>
              </a:ext>
            </a:extLst>
          </a:ln>
        </p:spPr>
        <p:txBody>
          <a:bodyPr anchor="ctr">
            <a:normAutofit/>
          </a:bodyPr>
          <a:lstStyle/>
          <a:p>
            <a:pPr algn="just"/>
            <a:r>
              <a:rPr lang="it-IT" sz="4000" b="1" dirty="0"/>
              <a:t>Rischio trombotico e tromboembolico</a:t>
            </a:r>
          </a:p>
        </p:txBody>
      </p:sp>
      <p:sp>
        <p:nvSpPr>
          <p:cNvPr id="8" name="Rettangolo 7"/>
          <p:cNvSpPr/>
          <p:nvPr/>
        </p:nvSpPr>
        <p:spPr>
          <a:xfrm>
            <a:off x="816714" y="1854371"/>
            <a:ext cx="78037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err="1"/>
              <a:t>L’obesità</a:t>
            </a:r>
            <a:r>
              <a:rPr lang="en-US" sz="2000" dirty="0"/>
              <a:t> è uno </a:t>
            </a:r>
            <a:r>
              <a:rPr lang="en-US" sz="2000" dirty="0" err="1"/>
              <a:t>stato</a:t>
            </a:r>
            <a:r>
              <a:rPr lang="en-US" sz="2000" dirty="0"/>
              <a:t> </a:t>
            </a:r>
            <a:r>
              <a:rPr lang="en-US" sz="2000" dirty="0" err="1"/>
              <a:t>protrombotico</a:t>
            </a:r>
            <a:r>
              <a:rPr lang="en-US" sz="2000" dirty="0"/>
              <a:t> </a:t>
            </a:r>
          </a:p>
          <a:p>
            <a:pPr algn="just"/>
            <a:r>
              <a:rPr lang="en-US" sz="2000" dirty="0"/>
              <a:t>⟾ </a:t>
            </a:r>
            <a:r>
              <a:rPr lang="en-US" sz="2000" dirty="0" err="1"/>
              <a:t>aumento</a:t>
            </a:r>
            <a:r>
              <a:rPr lang="en-US" sz="2000" dirty="0"/>
              <a:t> di </a:t>
            </a:r>
            <a:r>
              <a:rPr lang="en-US" sz="2000" dirty="0" err="1"/>
              <a:t>morbidità</a:t>
            </a:r>
            <a:r>
              <a:rPr lang="en-US" sz="2000" dirty="0"/>
              <a:t> e </a:t>
            </a:r>
            <a:r>
              <a:rPr lang="en-US" sz="2000" dirty="0" err="1"/>
              <a:t>mortalità</a:t>
            </a:r>
            <a:r>
              <a:rPr lang="en-US" sz="2000" dirty="0"/>
              <a:t> da </a:t>
            </a:r>
            <a:r>
              <a:rPr lang="en-US" sz="2000" dirty="0" err="1"/>
              <a:t>disordini</a:t>
            </a:r>
            <a:r>
              <a:rPr lang="en-US" sz="2000" dirty="0"/>
              <a:t> </a:t>
            </a:r>
            <a:r>
              <a:rPr lang="en-US" sz="2000" dirty="0" err="1"/>
              <a:t>trombotici</a:t>
            </a:r>
            <a:endParaRPr lang="en-US" sz="2000" dirty="0"/>
          </a:p>
          <a:p>
            <a:pPr algn="just"/>
            <a:r>
              <a:rPr lang="en-US" sz="2000" dirty="0"/>
              <a:t> </a:t>
            </a:r>
          </a:p>
          <a:p>
            <a:r>
              <a:rPr lang="en-US" sz="2000" dirty="0"/>
              <a:t>	IMA</a:t>
            </a:r>
          </a:p>
          <a:p>
            <a:r>
              <a:rPr lang="en-US" sz="2000" dirty="0"/>
              <a:t>	stroke</a:t>
            </a:r>
          </a:p>
          <a:p>
            <a:r>
              <a:rPr lang="en-US" sz="2000" dirty="0"/>
              <a:t>	</a:t>
            </a:r>
            <a:r>
              <a:rPr lang="en-US" sz="2000" dirty="0" err="1"/>
              <a:t>tromboembolismo</a:t>
            </a:r>
            <a:r>
              <a:rPr lang="en-US" sz="2000" dirty="0"/>
              <a:t> </a:t>
            </a:r>
            <a:r>
              <a:rPr lang="en-US" sz="2000" dirty="0" err="1"/>
              <a:t>venoso</a:t>
            </a:r>
            <a:r>
              <a:rPr lang="en-US" sz="2000" dirty="0"/>
              <a:t> (VTE)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473365"/>
            <a:ext cx="3514725" cy="1295400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229273"/>
            <a:ext cx="2143125" cy="2143125"/>
          </a:xfrm>
          <a:prstGeom prst="rect">
            <a:avLst/>
          </a:prstGeom>
        </p:spPr>
      </p:pic>
      <p:sp>
        <p:nvSpPr>
          <p:cNvPr id="2" name="Ovale 1">
            <a:extLst>
              <a:ext uri="{FF2B5EF4-FFF2-40B4-BE49-F238E27FC236}">
                <a16:creationId xmlns:a16="http://schemas.microsoft.com/office/drawing/2014/main" id="{F0BA30C8-195E-F3F4-9FEC-4BA84A4ABD98}"/>
              </a:ext>
            </a:extLst>
          </p:cNvPr>
          <p:cNvSpPr/>
          <p:nvPr/>
        </p:nvSpPr>
        <p:spPr>
          <a:xfrm>
            <a:off x="1619672" y="2931297"/>
            <a:ext cx="144016" cy="13766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Ovale 2">
            <a:extLst>
              <a:ext uri="{FF2B5EF4-FFF2-40B4-BE49-F238E27FC236}">
                <a16:creationId xmlns:a16="http://schemas.microsoft.com/office/drawing/2014/main" id="{C765A53D-B3BA-F177-69AD-3323676360EE}"/>
              </a:ext>
            </a:extLst>
          </p:cNvPr>
          <p:cNvSpPr/>
          <p:nvPr/>
        </p:nvSpPr>
        <p:spPr>
          <a:xfrm>
            <a:off x="1619672" y="3212976"/>
            <a:ext cx="144016" cy="13766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99F692DB-026C-0155-E0B8-5952EDD8EC57}"/>
              </a:ext>
            </a:extLst>
          </p:cNvPr>
          <p:cNvSpPr/>
          <p:nvPr/>
        </p:nvSpPr>
        <p:spPr>
          <a:xfrm>
            <a:off x="1619672" y="3501008"/>
            <a:ext cx="144016" cy="13766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71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191666"/>
          </a:xfrm>
        </p:spPr>
        <p:txBody>
          <a:bodyPr>
            <a:normAutofit/>
          </a:bodyPr>
          <a:lstStyle/>
          <a:p>
            <a:pPr algn="ctr"/>
            <a:r>
              <a:rPr lang="it-IT" sz="4000" b="1" dirty="0"/>
              <a:t>VALUTAZIONE PREOPERATORIA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131840" y="2060848"/>
            <a:ext cx="5383510" cy="3888432"/>
          </a:xfrm>
          <a:ln>
            <a:noFill/>
          </a:ln>
        </p:spPr>
        <p:txBody>
          <a:bodyPr>
            <a:normAutofit lnSpcReduction="10000"/>
          </a:bodyPr>
          <a:lstStyle/>
          <a:p>
            <a:pPr algn="ctr">
              <a:spcAft>
                <a:spcPts val="1200"/>
              </a:spcAft>
              <a:buNone/>
            </a:pPr>
            <a:r>
              <a:rPr lang="it-IT" sz="2400" b="1" dirty="0">
                <a:solidFill>
                  <a:srgbClr val="FF0000"/>
                </a:solidFill>
              </a:rPr>
              <a:t>Valutazione anestesiologica precoce</a:t>
            </a:r>
          </a:p>
          <a:p>
            <a:pPr algn="ctr">
              <a:spcAft>
                <a:spcPts val="1200"/>
              </a:spcAft>
              <a:buNone/>
            </a:pP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Cambiamenti nello stile di vita</a:t>
            </a:r>
          </a:p>
          <a:p>
            <a:pPr lvl="1">
              <a:spcAft>
                <a:spcPts val="1200"/>
              </a:spcAft>
              <a:buFont typeface="Wingdings" pitchFamily="2" charset="2"/>
              <a:buChar char=""/>
            </a:pPr>
            <a:r>
              <a:rPr lang="it-IT" sz="2000" dirty="0"/>
              <a:t> Astensione dal </a:t>
            </a:r>
            <a:r>
              <a:rPr lang="it-IT" sz="2000" u="sng" dirty="0"/>
              <a:t>fumo</a:t>
            </a:r>
          </a:p>
          <a:p>
            <a:pPr lvl="1">
              <a:spcAft>
                <a:spcPts val="1200"/>
              </a:spcAft>
              <a:buFont typeface="Wingdings" pitchFamily="2" charset="2"/>
              <a:buChar char=""/>
            </a:pPr>
            <a:r>
              <a:rPr lang="it-IT" sz="2000" dirty="0"/>
              <a:t> Controllo seriato della </a:t>
            </a:r>
            <a:r>
              <a:rPr lang="it-IT" sz="2000" u="sng" dirty="0"/>
              <a:t>glicemia</a:t>
            </a:r>
            <a:r>
              <a:rPr lang="it-IT" sz="2000" dirty="0"/>
              <a:t> anche in   assenza di diagnosi di diabete</a:t>
            </a:r>
          </a:p>
          <a:p>
            <a:pPr lvl="1">
              <a:spcAft>
                <a:spcPts val="1200"/>
              </a:spcAft>
              <a:buFont typeface="Wingdings" pitchFamily="2" charset="2"/>
              <a:buChar char=""/>
            </a:pPr>
            <a:r>
              <a:rPr lang="it-IT" sz="2000" dirty="0"/>
              <a:t> </a:t>
            </a:r>
            <a:r>
              <a:rPr lang="it-IT" sz="2000" u="sng" dirty="0"/>
              <a:t>CPAP</a:t>
            </a:r>
            <a:r>
              <a:rPr lang="it-IT" sz="2000" dirty="0"/>
              <a:t> nel trattamento dell’OSAS</a:t>
            </a:r>
          </a:p>
          <a:p>
            <a:pPr lvl="1" algn="just">
              <a:buFont typeface="Wingdings" pitchFamily="2" charset="2"/>
              <a:buChar char=""/>
            </a:pPr>
            <a:r>
              <a:rPr lang="en-US" sz="2000" dirty="0"/>
              <a:t> </a:t>
            </a:r>
            <a:r>
              <a:rPr lang="en-US" sz="2000" u="sng" dirty="0" err="1"/>
              <a:t>Dieta</a:t>
            </a:r>
            <a:r>
              <a:rPr lang="en-US" sz="2000" dirty="0"/>
              <a:t>: </a:t>
            </a:r>
            <a:r>
              <a:rPr lang="en-US" sz="2000" dirty="0" err="1"/>
              <a:t>un’intensa</a:t>
            </a:r>
            <a:r>
              <a:rPr lang="en-US" sz="2000" dirty="0"/>
              <a:t> dieta nelle 2-6 settimane precedenti l’intervento può migliorare la funzionalità respiratoria e facilitare la chirurgia laparoscopica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EF51EC1-A035-A4FC-312C-F2B9203698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063879"/>
            <a:ext cx="2880320" cy="332344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158" y="1600200"/>
            <a:ext cx="8072494" cy="37730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err="1"/>
              <a:t>L’obesità</a:t>
            </a:r>
            <a:r>
              <a:rPr lang="en-US" sz="2000" dirty="0"/>
              <a:t> è associate a un </a:t>
            </a:r>
            <a:r>
              <a:rPr lang="en-US" sz="2000" dirty="0" err="1"/>
              <a:t>rischio</a:t>
            </a:r>
            <a:r>
              <a:rPr lang="en-US" sz="2000" dirty="0"/>
              <a:t> ↑ del 30% di </a:t>
            </a:r>
            <a:r>
              <a:rPr lang="en-US" sz="2000" dirty="0" err="1"/>
              <a:t>intubazione</a:t>
            </a:r>
            <a:r>
              <a:rPr lang="en-US" sz="2000" dirty="0"/>
              <a:t> difficile o </a:t>
            </a:r>
            <a:r>
              <a:rPr lang="en-US" sz="2000" dirty="0" err="1"/>
              <a:t>fallita</a:t>
            </a:r>
            <a:endParaRPr lang="it-IT" sz="2000" dirty="0"/>
          </a:p>
          <a:p>
            <a:pPr>
              <a:buNone/>
            </a:pPr>
            <a:endParaRPr lang="it-IT" sz="2000" dirty="0"/>
          </a:p>
          <a:p>
            <a:pPr>
              <a:spcAft>
                <a:spcPts val="1200"/>
              </a:spcAft>
              <a:buNone/>
            </a:pPr>
            <a:r>
              <a:rPr lang="it-IT" sz="2000" dirty="0"/>
              <a:t>Oltre agli score standard di valutazione della </a:t>
            </a:r>
            <a:r>
              <a:rPr lang="it-IT" sz="2000" dirty="0">
                <a:solidFill>
                  <a:srgbClr val="FF0000"/>
                </a:solidFill>
              </a:rPr>
              <a:t>difficoltà di gestione delle vie aeree</a:t>
            </a:r>
            <a:r>
              <a:rPr lang="it-IT" sz="2000" dirty="0"/>
              <a:t>, il rischio nel paziente obeso deve includere anche:</a:t>
            </a:r>
          </a:p>
          <a:p>
            <a:pPr lvl="1"/>
            <a:r>
              <a:rPr lang="it-IT" dirty="0"/>
              <a:t>Presenza o assenza di </a:t>
            </a:r>
            <a:r>
              <a:rPr lang="it-IT" u="sng" dirty="0"/>
              <a:t>sindrome metabolica</a:t>
            </a:r>
          </a:p>
          <a:p>
            <a:pPr lvl="1"/>
            <a:r>
              <a:rPr lang="it-IT" u="sng" dirty="0"/>
              <a:t>Circonferenza del collo </a:t>
            </a:r>
            <a:r>
              <a:rPr lang="it-IT" dirty="0"/>
              <a:t>(&gt; 41 cm nelle donne, &gt; 43 cm negli uomini)</a:t>
            </a:r>
          </a:p>
          <a:p>
            <a:pPr lvl="1"/>
            <a:r>
              <a:rPr lang="it-IT" u="sng" dirty="0"/>
              <a:t>Tipo di obesità </a:t>
            </a:r>
            <a:r>
              <a:rPr lang="it-IT" dirty="0"/>
              <a:t>(</a:t>
            </a:r>
            <a:r>
              <a:rPr lang="it-IT" dirty="0" err="1"/>
              <a:t>waist-to-hip</a:t>
            </a:r>
            <a:r>
              <a:rPr lang="it-IT" dirty="0"/>
              <a:t> </a:t>
            </a:r>
            <a:r>
              <a:rPr lang="it-IT" dirty="0" err="1"/>
              <a:t>ratio</a:t>
            </a:r>
            <a:r>
              <a:rPr lang="it-IT" dirty="0"/>
              <a:t> &gt; 0.8 nelle donne, &gt; 0.9 negli uomini)</a:t>
            </a:r>
          </a:p>
          <a:p>
            <a:pPr lvl="1"/>
            <a:r>
              <a:rPr lang="it-IT" u="sng" dirty="0"/>
              <a:t>BMI </a:t>
            </a:r>
            <a:r>
              <a:rPr lang="it-IT" dirty="0"/>
              <a:t>&gt; 50 kg/m2</a:t>
            </a:r>
          </a:p>
          <a:p>
            <a:pPr lvl="1"/>
            <a:r>
              <a:rPr lang="it-IT" u="sng" dirty="0"/>
              <a:t>Rischio di </a:t>
            </a:r>
            <a:r>
              <a:rPr lang="it-IT" u="sng" dirty="0" err="1"/>
              <a:t>ab-ingestis</a:t>
            </a:r>
            <a:r>
              <a:rPr lang="it-IT" u="sng" dirty="0"/>
              <a:t> </a:t>
            </a:r>
            <a:r>
              <a:rPr lang="it-IT" dirty="0"/>
              <a:t>(&gt;&gt;&gt; MRGE, stomaco pieno, gravidanza)</a:t>
            </a:r>
          </a:p>
          <a:p>
            <a:pPr lvl="1"/>
            <a:r>
              <a:rPr lang="it-IT" u="sng" dirty="0"/>
              <a:t>STOP-BANG score </a:t>
            </a:r>
            <a:r>
              <a:rPr lang="it-IT" dirty="0"/>
              <a:t>≥ 5</a:t>
            </a:r>
          </a:p>
        </p:txBody>
      </p:sp>
      <p:sp>
        <p:nvSpPr>
          <p:cNvPr id="6" name="Rettangolo 5"/>
          <p:cNvSpPr/>
          <p:nvPr/>
        </p:nvSpPr>
        <p:spPr>
          <a:xfrm>
            <a:off x="500034" y="5643578"/>
            <a:ext cx="80724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/>
              <a:t>L </a:t>
            </a:r>
            <a:r>
              <a:rPr lang="de-DE" sz="1200" dirty="0" err="1"/>
              <a:t>undstrøm</a:t>
            </a:r>
            <a:r>
              <a:rPr lang="de-DE" sz="1200" dirty="0"/>
              <a:t> LH, </a:t>
            </a:r>
            <a:r>
              <a:rPr lang="de-DE" sz="1200" dirty="0" err="1"/>
              <a:t>Møller</a:t>
            </a:r>
            <a:r>
              <a:rPr lang="de-DE" sz="1200" dirty="0"/>
              <a:t> AM, Rosenstock C, </a:t>
            </a:r>
            <a:r>
              <a:rPr lang="de-DE" sz="1200" dirty="0" err="1"/>
              <a:t>Astrup</a:t>
            </a:r>
            <a:r>
              <a:rPr lang="de-DE" sz="1200" dirty="0"/>
              <a:t> G, </a:t>
            </a:r>
            <a:r>
              <a:rPr lang="en-US" sz="1200" dirty="0" err="1"/>
              <a:t>Wetterslev</a:t>
            </a:r>
            <a:r>
              <a:rPr lang="en-US" sz="1200" dirty="0"/>
              <a:t> J. High body mass index is a weak predictor for difficult and failed tracheal intubation: a cohort study of 91,332 consecutive patients scheduled for direct </a:t>
            </a:r>
            <a:r>
              <a:rPr lang="en-US" sz="1200" dirty="0" err="1"/>
              <a:t>laryngoscopy</a:t>
            </a:r>
            <a:r>
              <a:rPr lang="en-US" sz="1200" dirty="0"/>
              <a:t> registered in the Danish Anesthesia Database. </a:t>
            </a:r>
            <a:r>
              <a:rPr lang="it-IT" sz="1200" dirty="0" err="1"/>
              <a:t>Anesthesiology</a:t>
            </a:r>
            <a:r>
              <a:rPr lang="it-IT" sz="1200" dirty="0"/>
              <a:t> 2009;110:266-74.</a:t>
            </a:r>
          </a:p>
          <a:p>
            <a:r>
              <a:rPr lang="it-IT" sz="1200" dirty="0"/>
              <a:t>R </a:t>
            </a:r>
            <a:r>
              <a:rPr lang="it-IT" sz="1200" dirty="0" err="1"/>
              <a:t>iad</a:t>
            </a:r>
            <a:r>
              <a:rPr lang="it-IT" sz="1200" dirty="0"/>
              <a:t> W, </a:t>
            </a:r>
            <a:r>
              <a:rPr lang="it-IT" sz="1200" dirty="0" err="1"/>
              <a:t>Vaez</a:t>
            </a:r>
            <a:r>
              <a:rPr lang="it-IT" sz="1200" dirty="0"/>
              <a:t> MN, </a:t>
            </a:r>
            <a:r>
              <a:rPr lang="it-IT" sz="1200" dirty="0" err="1"/>
              <a:t>Raveendran</a:t>
            </a:r>
            <a:r>
              <a:rPr lang="it-IT" sz="1200" dirty="0"/>
              <a:t> R, </a:t>
            </a:r>
            <a:r>
              <a:rPr lang="it-IT" sz="1200" dirty="0" err="1"/>
              <a:t>Tam</a:t>
            </a:r>
            <a:r>
              <a:rPr lang="it-IT" sz="1200" dirty="0"/>
              <a:t> AD, </a:t>
            </a:r>
            <a:r>
              <a:rPr lang="it-IT" sz="1200" dirty="0" err="1"/>
              <a:t>Quereshy</a:t>
            </a:r>
            <a:r>
              <a:rPr lang="it-IT" sz="1200" dirty="0"/>
              <a:t> </a:t>
            </a:r>
            <a:r>
              <a:rPr lang="en-US" sz="1200" dirty="0"/>
              <a:t>FA, Chung F, </a:t>
            </a:r>
            <a:r>
              <a:rPr lang="en-US" sz="1200" i="1" dirty="0"/>
              <a:t>et al. Neck circumference as a predictor of </a:t>
            </a:r>
            <a:r>
              <a:rPr lang="en-US" sz="1200" dirty="0"/>
              <a:t>difficult intubation and difficult mask ventilation in morbidly obese patients: A prospective observational study. </a:t>
            </a:r>
            <a:r>
              <a:rPr lang="it-IT" sz="1200" dirty="0"/>
              <a:t>Eur J </a:t>
            </a:r>
            <a:r>
              <a:rPr lang="it-IT" sz="1200" dirty="0" err="1"/>
              <a:t>Anaesthesiol</a:t>
            </a:r>
            <a:r>
              <a:rPr lang="it-IT" sz="1200" dirty="0"/>
              <a:t> 2016;33:244-9</a:t>
            </a:r>
          </a:p>
        </p:txBody>
      </p:sp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191666"/>
          </a:xfrm>
        </p:spPr>
        <p:txBody>
          <a:bodyPr>
            <a:normAutofit/>
          </a:bodyPr>
          <a:lstStyle/>
          <a:p>
            <a:pPr algn="ctr"/>
            <a:r>
              <a:rPr lang="it-IT" sz="4000" b="1" dirty="0"/>
              <a:t>VALUTAZIONE PREOPERATORIA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1600200"/>
            <a:ext cx="8058150" cy="4329130"/>
          </a:xfrm>
        </p:spPr>
        <p:txBody>
          <a:bodyPr>
            <a:normAutofit lnSpcReduction="10000"/>
          </a:bodyPr>
          <a:lstStyle/>
          <a:p>
            <a:pPr algn="just">
              <a:spcAft>
                <a:spcPts val="1200"/>
              </a:spcAft>
              <a:buNone/>
            </a:pPr>
            <a:r>
              <a:rPr lang="it-IT" sz="2000" b="1" u="sng" dirty="0">
                <a:solidFill>
                  <a:srgbClr val="FF0000"/>
                </a:solidFill>
              </a:rPr>
              <a:t>S</a:t>
            </a:r>
            <a:r>
              <a:rPr lang="it-IT" sz="2000" dirty="0"/>
              <a:t>NORING (russamento): </a:t>
            </a:r>
            <a:r>
              <a:rPr lang="it-IT" sz="1800" i="1" dirty="0"/>
              <a:t>russa sonoramente (tanto da essere sentito attraverso le porte chiuse o il suo partner la sveglia durante la notte?)</a:t>
            </a:r>
          </a:p>
          <a:p>
            <a:pPr algn="just">
              <a:spcAft>
                <a:spcPts val="1200"/>
              </a:spcAft>
              <a:buNone/>
            </a:pPr>
            <a:r>
              <a:rPr lang="it-IT" sz="2000" b="1" u="sng" dirty="0">
                <a:solidFill>
                  <a:srgbClr val="FF0000"/>
                </a:solidFill>
              </a:rPr>
              <a:t>T</a:t>
            </a:r>
            <a:r>
              <a:rPr lang="it-IT" sz="2000" dirty="0"/>
              <a:t>IRED (stanchezza): </a:t>
            </a:r>
            <a:r>
              <a:rPr lang="it-IT" sz="1800" i="1" dirty="0"/>
              <a:t>si sente stanco, affaticato o assonnato durante il giorno?</a:t>
            </a:r>
          </a:p>
          <a:p>
            <a:pPr algn="just">
              <a:spcAft>
                <a:spcPts val="1200"/>
              </a:spcAft>
              <a:buNone/>
            </a:pPr>
            <a:r>
              <a:rPr lang="it-IT" sz="2000" b="1" u="sng" dirty="0">
                <a:solidFill>
                  <a:srgbClr val="FF0000"/>
                </a:solidFill>
              </a:rPr>
              <a:t>O</a:t>
            </a:r>
            <a:r>
              <a:rPr lang="it-IT" sz="2000" dirty="0"/>
              <a:t>BSERVED (osservazione): </a:t>
            </a:r>
            <a:r>
              <a:rPr lang="it-IT" sz="1800" i="1" dirty="0"/>
              <a:t>qualcuno ha osservato che smette di respirare-  soffoca/rimane senza fiato durante il sonno?</a:t>
            </a:r>
          </a:p>
          <a:p>
            <a:pPr algn="just">
              <a:spcAft>
                <a:spcPts val="1200"/>
              </a:spcAft>
              <a:buNone/>
            </a:pPr>
            <a:r>
              <a:rPr lang="it-IT" sz="2000" b="1" u="sng" dirty="0">
                <a:solidFill>
                  <a:srgbClr val="FF0000"/>
                </a:solidFill>
              </a:rPr>
              <a:t>P</a:t>
            </a:r>
            <a:r>
              <a:rPr lang="it-IT" sz="2000" dirty="0"/>
              <a:t>	RESSURE (pressione): </a:t>
            </a:r>
            <a:r>
              <a:rPr lang="it-IT" sz="1800" i="1" dirty="0"/>
              <a:t>è iperteso o assume terapia antiipertensiva?</a:t>
            </a:r>
          </a:p>
          <a:p>
            <a:pPr algn="just">
              <a:spcAft>
                <a:spcPts val="1200"/>
              </a:spcAft>
              <a:buNone/>
            </a:pPr>
            <a:r>
              <a:rPr lang="it-IT" sz="2000" b="1" u="sng" dirty="0">
                <a:solidFill>
                  <a:srgbClr val="FF0000"/>
                </a:solidFill>
              </a:rPr>
              <a:t>B</a:t>
            </a:r>
            <a:r>
              <a:rPr lang="it-IT" sz="2000" dirty="0"/>
              <a:t>MI (indice di massa corporea): </a:t>
            </a:r>
            <a:r>
              <a:rPr lang="it-IT" sz="1800" i="1" dirty="0"/>
              <a:t>&gt;35 kg/m</a:t>
            </a:r>
            <a:r>
              <a:rPr lang="it-IT" sz="1800" i="1" baseline="30000" dirty="0"/>
              <a:t>2</a:t>
            </a:r>
            <a:endParaRPr lang="it-IT" sz="1800" i="1" dirty="0"/>
          </a:p>
          <a:p>
            <a:pPr algn="just">
              <a:spcAft>
                <a:spcPts val="1200"/>
              </a:spcAft>
              <a:buNone/>
            </a:pPr>
            <a:r>
              <a:rPr lang="it-IT" sz="2000" b="1" u="sng" dirty="0">
                <a:solidFill>
                  <a:srgbClr val="FF0000"/>
                </a:solidFill>
              </a:rPr>
              <a:t>A</a:t>
            </a:r>
            <a:r>
              <a:rPr lang="it-IT" sz="2000" dirty="0"/>
              <a:t>	GE (età): </a:t>
            </a:r>
            <a:r>
              <a:rPr lang="it-IT" sz="1800" i="1" dirty="0"/>
              <a:t>&gt; 50 anni?</a:t>
            </a:r>
          </a:p>
          <a:p>
            <a:pPr algn="just">
              <a:spcAft>
                <a:spcPts val="1200"/>
              </a:spcAft>
              <a:buNone/>
            </a:pPr>
            <a:r>
              <a:rPr lang="it-IT" sz="2000" b="1" u="sng" dirty="0">
                <a:solidFill>
                  <a:srgbClr val="FF0000"/>
                </a:solidFill>
              </a:rPr>
              <a:t>N</a:t>
            </a:r>
            <a:r>
              <a:rPr lang="it-IT" sz="2000" dirty="0"/>
              <a:t>ECK (collo): </a:t>
            </a:r>
            <a:r>
              <a:rPr lang="it-IT" sz="1800" i="1" dirty="0"/>
              <a:t>il collo, misurato al pomo d’Adamo è &gt; 43 cm (M) o 41 cm (</a:t>
            </a:r>
            <a:r>
              <a:rPr lang="it-IT" sz="1800" i="1" dirty="0" err="1"/>
              <a:t>F</a:t>
            </a:r>
            <a:r>
              <a:rPr lang="it-IT" sz="1800" i="1" dirty="0"/>
              <a:t>)?</a:t>
            </a:r>
          </a:p>
          <a:p>
            <a:pPr algn="just">
              <a:buNone/>
            </a:pPr>
            <a:r>
              <a:rPr lang="it-IT" sz="2000" b="1" u="sng" dirty="0">
                <a:solidFill>
                  <a:srgbClr val="FF0000"/>
                </a:solidFill>
              </a:rPr>
              <a:t>G</a:t>
            </a:r>
            <a:r>
              <a:rPr lang="it-IT" sz="2000" dirty="0"/>
              <a:t>	ENDER (sesso): </a:t>
            </a:r>
            <a:r>
              <a:rPr lang="it-IT" sz="1800" i="1" dirty="0"/>
              <a:t>maschile?</a:t>
            </a:r>
          </a:p>
          <a:p>
            <a:pPr>
              <a:buNone/>
            </a:pPr>
            <a:endParaRPr lang="it-IT" sz="2000" dirty="0"/>
          </a:p>
          <a:p>
            <a:pPr>
              <a:buNone/>
            </a:pPr>
            <a:endParaRPr lang="it-IT" sz="2000" dirty="0"/>
          </a:p>
        </p:txBody>
      </p:sp>
      <p:sp>
        <p:nvSpPr>
          <p:cNvPr id="7" name="Rettangolo 6"/>
          <p:cNvSpPr/>
          <p:nvPr/>
        </p:nvSpPr>
        <p:spPr>
          <a:xfrm>
            <a:off x="642910" y="6000768"/>
            <a:ext cx="8001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200" dirty="0"/>
              <a:t>Petrini F, Vicini C, Gregoretti C, Corso RM. Documento Intersocietario: Raccomandazioni SIAARTI AIMS per la gestione </a:t>
            </a:r>
            <a:r>
              <a:rPr lang="it-IT" sz="1200" dirty="0" err="1"/>
              <a:t>perioperatoria</a:t>
            </a:r>
            <a:r>
              <a:rPr lang="it-IT" sz="1200" dirty="0"/>
              <a:t> del paziente affetto da sindrome delle apnee ostruttive del sonno; 2012 </a:t>
            </a:r>
            <a:r>
              <a:rPr lang="it-IT" sz="1200" dirty="0">
                <a:hlinkClick r:id="rId2"/>
              </a:rPr>
              <a:t>www.siaarti.it</a:t>
            </a:r>
            <a:r>
              <a:rPr lang="it-IT" sz="1200" dirty="0"/>
              <a:t> Raccomandazioni- SIAARTI-AIMS</a:t>
            </a:r>
          </a:p>
        </p:txBody>
      </p:sp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191666"/>
          </a:xfrm>
        </p:spPr>
        <p:txBody>
          <a:bodyPr>
            <a:normAutofit/>
          </a:bodyPr>
          <a:lstStyle/>
          <a:p>
            <a:pPr algn="ctr"/>
            <a:r>
              <a:rPr lang="it-IT" sz="4000" b="1" dirty="0"/>
              <a:t>VALUTAZIONE PREOPERATORIA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1560" y="836712"/>
            <a:ext cx="4896544" cy="2175669"/>
          </a:xfrm>
        </p:spPr>
        <p:txBody>
          <a:bodyPr/>
          <a:lstStyle/>
          <a:p>
            <a:pPr>
              <a:buNone/>
            </a:pPr>
            <a:r>
              <a:rPr lang="it-IT" dirty="0"/>
              <a:t>Se </a:t>
            </a:r>
            <a:r>
              <a:rPr lang="it-IT" b="1" dirty="0">
                <a:solidFill>
                  <a:srgbClr val="FF0000"/>
                </a:solidFill>
              </a:rPr>
              <a:t>STOP-BANG</a:t>
            </a:r>
            <a:r>
              <a:rPr lang="it-IT" dirty="0"/>
              <a:t> &gt; 5 considerare:</a:t>
            </a:r>
          </a:p>
          <a:p>
            <a:pPr lvl="2"/>
            <a:r>
              <a:rPr lang="it-IT" sz="1800" dirty="0"/>
              <a:t>EGA</a:t>
            </a:r>
          </a:p>
          <a:p>
            <a:pPr lvl="2"/>
            <a:r>
              <a:rPr lang="it-IT" sz="1800" dirty="0"/>
              <a:t>Studio del sonno</a:t>
            </a:r>
          </a:p>
          <a:p>
            <a:pPr lvl="2"/>
            <a:r>
              <a:rPr lang="it-IT" sz="1800" dirty="0" err="1"/>
              <a:t>cPAP</a:t>
            </a:r>
            <a:r>
              <a:rPr lang="it-IT" sz="1800" dirty="0"/>
              <a:t> preoperatoria</a:t>
            </a:r>
          </a:p>
          <a:p>
            <a:pPr lvl="2"/>
            <a:r>
              <a:rPr lang="it-IT" sz="1800" dirty="0"/>
              <a:t>Ecocardiogramma</a:t>
            </a:r>
          </a:p>
          <a:p>
            <a:pPr lvl="2"/>
            <a:r>
              <a:rPr lang="it-IT" sz="1800" dirty="0"/>
              <a:t>Consulenza </a:t>
            </a:r>
            <a:r>
              <a:rPr lang="it-IT" sz="1800" dirty="0" err="1"/>
              <a:t>pneumologica</a:t>
            </a:r>
            <a:r>
              <a:rPr lang="it-IT" sz="1800" dirty="0"/>
              <a:t> e cardiologica</a:t>
            </a:r>
          </a:p>
        </p:txBody>
      </p:sp>
      <p:pic>
        <p:nvPicPr>
          <p:cNvPr id="23554" name="Picture 2" descr="Risultati immagini per ecocardio ipertrofia ventricola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3380452" y="4342207"/>
            <a:ext cx="2922463" cy="1928826"/>
          </a:xfrm>
          <a:prstGeom prst="rect">
            <a:avLst/>
          </a:prstGeom>
          <a:noFill/>
        </p:spPr>
      </p:pic>
      <p:pic>
        <p:nvPicPr>
          <p:cNvPr id="23558" name="Picture 6" descr="Risultati immagini per cpa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42315" y="4548754"/>
            <a:ext cx="2095500" cy="1743076"/>
          </a:xfrm>
          <a:prstGeom prst="rect">
            <a:avLst/>
          </a:prstGeom>
          <a:noFill/>
        </p:spPr>
      </p:pic>
      <p:pic>
        <p:nvPicPr>
          <p:cNvPr id="23560" name="Picture 8" descr="Risultati immagini per polisonnografi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5742" y="3390180"/>
            <a:ext cx="3214710" cy="2030112"/>
          </a:xfrm>
          <a:prstGeom prst="rect">
            <a:avLst/>
          </a:prstGeom>
          <a:noFill/>
        </p:spPr>
      </p:pic>
      <p:pic>
        <p:nvPicPr>
          <p:cNvPr id="32770" name="Picture 2" descr="Risultati immagini per ega insufficienza respiratori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508417" y="647990"/>
            <a:ext cx="1643074" cy="35082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t-IT" sz="2000" dirty="0"/>
              <a:t>Le insufficienze </a:t>
            </a:r>
            <a:r>
              <a:rPr lang="it-IT" sz="2000" dirty="0">
                <a:solidFill>
                  <a:srgbClr val="FF0000"/>
                </a:solidFill>
              </a:rPr>
              <a:t>cardiaca</a:t>
            </a:r>
            <a:r>
              <a:rPr lang="it-IT" sz="2000" dirty="0"/>
              <a:t> e </a:t>
            </a:r>
            <a:r>
              <a:rPr lang="it-IT" sz="2000" dirty="0">
                <a:solidFill>
                  <a:srgbClr val="FF0000"/>
                </a:solidFill>
              </a:rPr>
              <a:t>respiratoria</a:t>
            </a:r>
            <a:r>
              <a:rPr lang="it-IT" sz="2000" dirty="0"/>
              <a:t> hanno una &gt; prevalenza negli obesi</a:t>
            </a:r>
          </a:p>
          <a:p>
            <a:pPr>
              <a:buNone/>
            </a:pPr>
            <a:endParaRPr lang="it-IT" sz="2000" dirty="0"/>
          </a:p>
          <a:p>
            <a:pPr>
              <a:buNone/>
            </a:pPr>
            <a:r>
              <a:rPr lang="it-IT" sz="2000" dirty="0"/>
              <a:t>→ valutazione anestesiologica: necessità di consulenze specialistiche?</a:t>
            </a:r>
          </a:p>
          <a:p>
            <a:pPr>
              <a:buNone/>
            </a:pPr>
            <a:endParaRPr lang="it-IT" sz="2000" dirty="0"/>
          </a:p>
          <a:p>
            <a:pPr>
              <a:spcAft>
                <a:spcPts val="1200"/>
              </a:spcAft>
              <a:buNone/>
            </a:pPr>
            <a:r>
              <a:rPr lang="it-IT" sz="2000" dirty="0">
                <a:solidFill>
                  <a:srgbClr val="FF0000"/>
                </a:solidFill>
              </a:rPr>
              <a:t>Consulenza cardiologica </a:t>
            </a:r>
            <a:r>
              <a:rPr lang="it-IT" sz="2000" dirty="0"/>
              <a:t> </a:t>
            </a:r>
            <a:r>
              <a:rPr lang="it-IT" sz="2000" dirty="0">
                <a:solidFill>
                  <a:srgbClr val="FF0000"/>
                </a:solidFill>
              </a:rPr>
              <a:t>e/o pneumologica </a:t>
            </a:r>
            <a:r>
              <a:rPr lang="it-IT" sz="2000" dirty="0"/>
              <a:t>in pazienti con:</a:t>
            </a:r>
          </a:p>
          <a:p>
            <a:pPr lvl="1"/>
            <a:r>
              <a:rPr lang="it-IT" sz="2000" dirty="0"/>
              <a:t>STOP-BANG score ≥ 5</a:t>
            </a:r>
          </a:p>
          <a:p>
            <a:pPr lvl="1"/>
            <a:r>
              <a:rPr lang="it-IT" sz="2000" dirty="0"/>
              <a:t>MET (</a:t>
            </a:r>
            <a:r>
              <a:rPr lang="it-IT" sz="2000" dirty="0" err="1"/>
              <a:t>metabolic</a:t>
            </a:r>
            <a:r>
              <a:rPr lang="it-IT" sz="2000" dirty="0"/>
              <a:t> </a:t>
            </a:r>
            <a:r>
              <a:rPr lang="it-IT" sz="2000" dirty="0" err="1"/>
              <a:t>equivalent</a:t>
            </a:r>
            <a:r>
              <a:rPr lang="it-IT" sz="2000" dirty="0"/>
              <a:t> </a:t>
            </a:r>
            <a:r>
              <a:rPr lang="it-IT" sz="2000" dirty="0" err="1"/>
              <a:t>of</a:t>
            </a:r>
            <a:r>
              <a:rPr lang="it-IT" sz="2000" dirty="0"/>
              <a:t> task) ≤ 4</a:t>
            </a:r>
          </a:p>
          <a:p>
            <a:pPr lvl="1"/>
            <a:r>
              <a:rPr lang="it-IT" sz="2000" dirty="0"/>
              <a:t>SpO2 &lt; 94%, in posizione supina, in aria ambiente</a:t>
            </a:r>
          </a:p>
          <a:p>
            <a:pPr lvl="1"/>
            <a:r>
              <a:rPr lang="it-IT" sz="2000" dirty="0"/>
              <a:t>Diagnosi di OSA</a:t>
            </a:r>
          </a:p>
        </p:txBody>
      </p:sp>
      <p:sp>
        <p:nvSpPr>
          <p:cNvPr id="6" name="Rettangolo 5"/>
          <p:cNvSpPr/>
          <p:nvPr/>
        </p:nvSpPr>
        <p:spPr>
          <a:xfrm>
            <a:off x="428604" y="5450947"/>
            <a:ext cx="82867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dirty="0"/>
              <a:t>T </a:t>
            </a:r>
            <a:r>
              <a:rPr lang="en-US" sz="1200" dirty="0" err="1"/>
              <a:t>sai</a:t>
            </a:r>
            <a:r>
              <a:rPr lang="en-US" sz="1200" dirty="0"/>
              <a:t> A, Schumann R. Morbid obesity and </a:t>
            </a:r>
            <a:r>
              <a:rPr lang="en-US" sz="1200" dirty="0" err="1"/>
              <a:t>perioperative</a:t>
            </a:r>
            <a:r>
              <a:rPr lang="en-US" sz="1200" dirty="0"/>
              <a:t> </a:t>
            </a:r>
            <a:r>
              <a:rPr lang="it-IT" sz="1200" dirty="0" err="1"/>
              <a:t>complications</a:t>
            </a:r>
            <a:r>
              <a:rPr lang="it-IT" sz="1200" dirty="0"/>
              <a:t>. </a:t>
            </a:r>
            <a:r>
              <a:rPr lang="it-IT" sz="1200" dirty="0" err="1"/>
              <a:t>Curr</a:t>
            </a:r>
            <a:r>
              <a:rPr lang="it-IT" sz="1200" dirty="0"/>
              <a:t> </a:t>
            </a:r>
            <a:r>
              <a:rPr lang="it-IT" sz="1200" dirty="0" err="1"/>
              <a:t>Opin</a:t>
            </a:r>
            <a:r>
              <a:rPr lang="it-IT" sz="1200" dirty="0"/>
              <a:t> </a:t>
            </a:r>
            <a:r>
              <a:rPr lang="it-IT" sz="1200" dirty="0" err="1"/>
              <a:t>Anaesthesiol</a:t>
            </a:r>
            <a:r>
              <a:rPr lang="it-IT" sz="1200" dirty="0"/>
              <a:t> 2016;29:103-8.</a:t>
            </a:r>
          </a:p>
          <a:p>
            <a:pPr algn="just"/>
            <a:r>
              <a:rPr lang="it-IT" sz="1200" dirty="0" err="1"/>
              <a:t>Kristensen</a:t>
            </a:r>
            <a:r>
              <a:rPr lang="it-IT" sz="1200" dirty="0"/>
              <a:t> SD, </a:t>
            </a:r>
            <a:r>
              <a:rPr lang="it-IT" sz="1200" dirty="0" err="1"/>
              <a:t>Knuuti</a:t>
            </a:r>
            <a:r>
              <a:rPr lang="it-IT" sz="1200" dirty="0"/>
              <a:t> J, </a:t>
            </a:r>
            <a:r>
              <a:rPr lang="it-IT" sz="1200" dirty="0" err="1"/>
              <a:t>Saraste</a:t>
            </a:r>
            <a:r>
              <a:rPr lang="it-IT" sz="1200" dirty="0"/>
              <a:t> A, </a:t>
            </a:r>
            <a:r>
              <a:rPr lang="it-IT" sz="1200" dirty="0" err="1"/>
              <a:t>Anker</a:t>
            </a:r>
            <a:r>
              <a:rPr lang="it-IT" sz="1200" dirty="0"/>
              <a:t> S, </a:t>
            </a:r>
            <a:r>
              <a:rPr lang="it-IT" sz="1200" dirty="0" err="1"/>
              <a:t>Bøtker</a:t>
            </a:r>
            <a:r>
              <a:rPr lang="it-IT" sz="1200" dirty="0"/>
              <a:t> HE, </a:t>
            </a:r>
            <a:r>
              <a:rPr lang="fr-FR" sz="1200" dirty="0" err="1"/>
              <a:t>Hert</a:t>
            </a:r>
            <a:r>
              <a:rPr lang="fr-FR" sz="1200" dirty="0"/>
              <a:t> SD, </a:t>
            </a:r>
            <a:r>
              <a:rPr lang="fr-FR" sz="1200" i="1" dirty="0"/>
              <a:t>et al. 2014 ESC/ESA Guidelines on non-</a:t>
            </a:r>
            <a:r>
              <a:rPr lang="fr-FR" sz="1200" i="1" dirty="0" err="1"/>
              <a:t>cardiac</a:t>
            </a:r>
            <a:r>
              <a:rPr lang="fr-FR" sz="1200" i="1" dirty="0"/>
              <a:t> </a:t>
            </a:r>
            <a:r>
              <a:rPr lang="en-US" sz="1200" dirty="0"/>
              <a:t>surgery: cardiovascular assessment and management: The Joint Task Force on non-cardiac surgery: cardiovascular assessment and management of the European Society of Cardiology (ESC) and the European Society of </a:t>
            </a:r>
            <a:r>
              <a:rPr lang="it-IT" sz="1200" dirty="0" err="1"/>
              <a:t>Anaesthesiology</a:t>
            </a:r>
            <a:r>
              <a:rPr lang="it-IT" sz="1200" dirty="0"/>
              <a:t> (ESA). Eur </a:t>
            </a:r>
            <a:r>
              <a:rPr lang="it-IT" sz="1200" dirty="0" err="1"/>
              <a:t>Heart</a:t>
            </a:r>
            <a:r>
              <a:rPr lang="it-IT" sz="1200" dirty="0"/>
              <a:t> J 2014;35:2383-431.</a:t>
            </a:r>
          </a:p>
        </p:txBody>
      </p:sp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191666"/>
          </a:xfrm>
        </p:spPr>
        <p:txBody>
          <a:bodyPr>
            <a:normAutofit/>
          </a:bodyPr>
          <a:lstStyle/>
          <a:p>
            <a:pPr algn="ctr"/>
            <a:r>
              <a:rPr lang="it-IT" sz="4000" b="1" dirty="0"/>
              <a:t>VALUTAZIONE PREOPERATORIA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1736229" y="717635"/>
            <a:ext cx="5671542" cy="853977"/>
          </a:xfrm>
          <a:custGeom>
            <a:avLst/>
            <a:gdLst>
              <a:gd name="connsiteX0" fmla="*/ 0 w 5671542"/>
              <a:gd name="connsiteY0" fmla="*/ 0 h 853977"/>
              <a:gd name="connsiteX1" fmla="*/ 453723 w 5671542"/>
              <a:gd name="connsiteY1" fmla="*/ 0 h 853977"/>
              <a:gd name="connsiteX2" fmla="*/ 964162 w 5671542"/>
              <a:gd name="connsiteY2" fmla="*/ 0 h 853977"/>
              <a:gd name="connsiteX3" fmla="*/ 1417886 w 5671542"/>
              <a:gd name="connsiteY3" fmla="*/ 0 h 853977"/>
              <a:gd name="connsiteX4" fmla="*/ 1814893 w 5671542"/>
              <a:gd name="connsiteY4" fmla="*/ 0 h 853977"/>
              <a:gd name="connsiteX5" fmla="*/ 2268617 w 5671542"/>
              <a:gd name="connsiteY5" fmla="*/ 0 h 853977"/>
              <a:gd name="connsiteX6" fmla="*/ 2949202 w 5671542"/>
              <a:gd name="connsiteY6" fmla="*/ 0 h 853977"/>
              <a:gd name="connsiteX7" fmla="*/ 3573071 w 5671542"/>
              <a:gd name="connsiteY7" fmla="*/ 0 h 853977"/>
              <a:gd name="connsiteX8" fmla="*/ 3970079 w 5671542"/>
              <a:gd name="connsiteY8" fmla="*/ 0 h 853977"/>
              <a:gd name="connsiteX9" fmla="*/ 4423803 w 5671542"/>
              <a:gd name="connsiteY9" fmla="*/ 0 h 853977"/>
              <a:gd name="connsiteX10" fmla="*/ 5047672 w 5671542"/>
              <a:gd name="connsiteY10" fmla="*/ 0 h 853977"/>
              <a:gd name="connsiteX11" fmla="*/ 5671542 w 5671542"/>
              <a:gd name="connsiteY11" fmla="*/ 0 h 853977"/>
              <a:gd name="connsiteX12" fmla="*/ 5671542 w 5671542"/>
              <a:gd name="connsiteY12" fmla="*/ 435528 h 853977"/>
              <a:gd name="connsiteX13" fmla="*/ 5671542 w 5671542"/>
              <a:gd name="connsiteY13" fmla="*/ 853977 h 853977"/>
              <a:gd name="connsiteX14" fmla="*/ 5161103 w 5671542"/>
              <a:gd name="connsiteY14" fmla="*/ 853977 h 853977"/>
              <a:gd name="connsiteX15" fmla="*/ 4593949 w 5671542"/>
              <a:gd name="connsiteY15" fmla="*/ 853977 h 853977"/>
              <a:gd name="connsiteX16" fmla="*/ 3913364 w 5671542"/>
              <a:gd name="connsiteY16" fmla="*/ 853977 h 853977"/>
              <a:gd name="connsiteX17" fmla="*/ 3289494 w 5671542"/>
              <a:gd name="connsiteY17" fmla="*/ 853977 h 853977"/>
              <a:gd name="connsiteX18" fmla="*/ 2665625 w 5671542"/>
              <a:gd name="connsiteY18" fmla="*/ 853977 h 853977"/>
              <a:gd name="connsiteX19" fmla="*/ 2211901 w 5671542"/>
              <a:gd name="connsiteY19" fmla="*/ 853977 h 853977"/>
              <a:gd name="connsiteX20" fmla="*/ 1644747 w 5671542"/>
              <a:gd name="connsiteY20" fmla="*/ 853977 h 853977"/>
              <a:gd name="connsiteX21" fmla="*/ 1134308 w 5671542"/>
              <a:gd name="connsiteY21" fmla="*/ 853977 h 853977"/>
              <a:gd name="connsiteX22" fmla="*/ 680585 w 5671542"/>
              <a:gd name="connsiteY22" fmla="*/ 853977 h 853977"/>
              <a:gd name="connsiteX23" fmla="*/ 0 w 5671542"/>
              <a:gd name="connsiteY23" fmla="*/ 853977 h 853977"/>
              <a:gd name="connsiteX24" fmla="*/ 0 w 5671542"/>
              <a:gd name="connsiteY24" fmla="*/ 444068 h 853977"/>
              <a:gd name="connsiteX25" fmla="*/ 0 w 5671542"/>
              <a:gd name="connsiteY25" fmla="*/ 0 h 853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671542" h="853977" fill="none" extrusionOk="0">
                <a:moveTo>
                  <a:pt x="0" y="0"/>
                </a:moveTo>
                <a:cubicBezTo>
                  <a:pt x="222830" y="-33266"/>
                  <a:pt x="342364" y="21539"/>
                  <a:pt x="453723" y="0"/>
                </a:cubicBezTo>
                <a:cubicBezTo>
                  <a:pt x="565082" y="-21539"/>
                  <a:pt x="854373" y="49175"/>
                  <a:pt x="964162" y="0"/>
                </a:cubicBezTo>
                <a:cubicBezTo>
                  <a:pt x="1073951" y="-49175"/>
                  <a:pt x="1287510" y="21085"/>
                  <a:pt x="1417886" y="0"/>
                </a:cubicBezTo>
                <a:cubicBezTo>
                  <a:pt x="1548262" y="-21085"/>
                  <a:pt x="1651719" y="4676"/>
                  <a:pt x="1814893" y="0"/>
                </a:cubicBezTo>
                <a:cubicBezTo>
                  <a:pt x="1978067" y="-4676"/>
                  <a:pt x="2176803" y="5967"/>
                  <a:pt x="2268617" y="0"/>
                </a:cubicBezTo>
                <a:cubicBezTo>
                  <a:pt x="2360431" y="-5967"/>
                  <a:pt x="2647384" y="20095"/>
                  <a:pt x="2949202" y="0"/>
                </a:cubicBezTo>
                <a:cubicBezTo>
                  <a:pt x="3251020" y="-20095"/>
                  <a:pt x="3416517" y="35055"/>
                  <a:pt x="3573071" y="0"/>
                </a:cubicBezTo>
                <a:cubicBezTo>
                  <a:pt x="3729625" y="-35055"/>
                  <a:pt x="3877157" y="22735"/>
                  <a:pt x="3970079" y="0"/>
                </a:cubicBezTo>
                <a:cubicBezTo>
                  <a:pt x="4063001" y="-22735"/>
                  <a:pt x="4215126" y="27813"/>
                  <a:pt x="4423803" y="0"/>
                </a:cubicBezTo>
                <a:cubicBezTo>
                  <a:pt x="4632480" y="-27813"/>
                  <a:pt x="4752799" y="9364"/>
                  <a:pt x="5047672" y="0"/>
                </a:cubicBezTo>
                <a:cubicBezTo>
                  <a:pt x="5342545" y="-9364"/>
                  <a:pt x="5392923" y="13623"/>
                  <a:pt x="5671542" y="0"/>
                </a:cubicBezTo>
                <a:cubicBezTo>
                  <a:pt x="5713953" y="181180"/>
                  <a:pt x="5631790" y="323867"/>
                  <a:pt x="5671542" y="435528"/>
                </a:cubicBezTo>
                <a:cubicBezTo>
                  <a:pt x="5711294" y="547189"/>
                  <a:pt x="5665893" y="768886"/>
                  <a:pt x="5671542" y="853977"/>
                </a:cubicBezTo>
                <a:cubicBezTo>
                  <a:pt x="5426002" y="873247"/>
                  <a:pt x="5333391" y="828449"/>
                  <a:pt x="5161103" y="853977"/>
                </a:cubicBezTo>
                <a:cubicBezTo>
                  <a:pt x="4988815" y="879505"/>
                  <a:pt x="4739802" y="808167"/>
                  <a:pt x="4593949" y="853977"/>
                </a:cubicBezTo>
                <a:cubicBezTo>
                  <a:pt x="4448096" y="899787"/>
                  <a:pt x="4159535" y="793588"/>
                  <a:pt x="3913364" y="853977"/>
                </a:cubicBezTo>
                <a:cubicBezTo>
                  <a:pt x="3667193" y="914366"/>
                  <a:pt x="3526515" y="834601"/>
                  <a:pt x="3289494" y="853977"/>
                </a:cubicBezTo>
                <a:cubicBezTo>
                  <a:pt x="3052473" y="873353"/>
                  <a:pt x="2918079" y="803701"/>
                  <a:pt x="2665625" y="853977"/>
                </a:cubicBezTo>
                <a:cubicBezTo>
                  <a:pt x="2413171" y="904253"/>
                  <a:pt x="2417860" y="844673"/>
                  <a:pt x="2211901" y="853977"/>
                </a:cubicBezTo>
                <a:cubicBezTo>
                  <a:pt x="2005942" y="863281"/>
                  <a:pt x="1767636" y="806044"/>
                  <a:pt x="1644747" y="853977"/>
                </a:cubicBezTo>
                <a:cubicBezTo>
                  <a:pt x="1521858" y="901910"/>
                  <a:pt x="1242939" y="794042"/>
                  <a:pt x="1134308" y="853977"/>
                </a:cubicBezTo>
                <a:cubicBezTo>
                  <a:pt x="1025677" y="913912"/>
                  <a:pt x="882536" y="845311"/>
                  <a:pt x="680585" y="853977"/>
                </a:cubicBezTo>
                <a:cubicBezTo>
                  <a:pt x="478634" y="862643"/>
                  <a:pt x="220962" y="802607"/>
                  <a:pt x="0" y="853977"/>
                </a:cubicBezTo>
                <a:cubicBezTo>
                  <a:pt x="-25936" y="660222"/>
                  <a:pt x="47188" y="572739"/>
                  <a:pt x="0" y="444068"/>
                </a:cubicBezTo>
                <a:cubicBezTo>
                  <a:pt x="-47188" y="315397"/>
                  <a:pt x="22797" y="125767"/>
                  <a:pt x="0" y="0"/>
                </a:cubicBezTo>
                <a:close/>
              </a:path>
              <a:path w="5671542" h="853977" stroke="0" extrusionOk="0">
                <a:moveTo>
                  <a:pt x="0" y="0"/>
                </a:moveTo>
                <a:cubicBezTo>
                  <a:pt x="79691" y="-46041"/>
                  <a:pt x="228004" y="36430"/>
                  <a:pt x="397008" y="0"/>
                </a:cubicBezTo>
                <a:cubicBezTo>
                  <a:pt x="566012" y="-36430"/>
                  <a:pt x="791868" y="74190"/>
                  <a:pt x="1020878" y="0"/>
                </a:cubicBezTo>
                <a:cubicBezTo>
                  <a:pt x="1249888" y="-74190"/>
                  <a:pt x="1547592" y="63947"/>
                  <a:pt x="1701463" y="0"/>
                </a:cubicBezTo>
                <a:cubicBezTo>
                  <a:pt x="1855334" y="-63947"/>
                  <a:pt x="1920836" y="10947"/>
                  <a:pt x="2098471" y="0"/>
                </a:cubicBezTo>
                <a:cubicBezTo>
                  <a:pt x="2276106" y="-10947"/>
                  <a:pt x="2442534" y="16519"/>
                  <a:pt x="2665625" y="0"/>
                </a:cubicBezTo>
                <a:cubicBezTo>
                  <a:pt x="2888716" y="-16519"/>
                  <a:pt x="2992376" y="31805"/>
                  <a:pt x="3289494" y="0"/>
                </a:cubicBezTo>
                <a:cubicBezTo>
                  <a:pt x="3586612" y="-31805"/>
                  <a:pt x="3601137" y="64478"/>
                  <a:pt x="3856649" y="0"/>
                </a:cubicBezTo>
                <a:cubicBezTo>
                  <a:pt x="4112161" y="-64478"/>
                  <a:pt x="4166825" y="28281"/>
                  <a:pt x="4367087" y="0"/>
                </a:cubicBezTo>
                <a:cubicBezTo>
                  <a:pt x="4567349" y="-28281"/>
                  <a:pt x="4616854" y="41902"/>
                  <a:pt x="4764095" y="0"/>
                </a:cubicBezTo>
                <a:cubicBezTo>
                  <a:pt x="4911336" y="-41902"/>
                  <a:pt x="5266001" y="82789"/>
                  <a:pt x="5671542" y="0"/>
                </a:cubicBezTo>
                <a:cubicBezTo>
                  <a:pt x="5683120" y="86948"/>
                  <a:pt x="5651656" y="211161"/>
                  <a:pt x="5671542" y="418449"/>
                </a:cubicBezTo>
                <a:cubicBezTo>
                  <a:pt x="5691428" y="625737"/>
                  <a:pt x="5644432" y="715323"/>
                  <a:pt x="5671542" y="853977"/>
                </a:cubicBezTo>
                <a:cubicBezTo>
                  <a:pt x="5522503" y="875200"/>
                  <a:pt x="5383471" y="812935"/>
                  <a:pt x="5274534" y="853977"/>
                </a:cubicBezTo>
                <a:cubicBezTo>
                  <a:pt x="5165597" y="895019"/>
                  <a:pt x="4982733" y="853952"/>
                  <a:pt x="4820811" y="853977"/>
                </a:cubicBezTo>
                <a:cubicBezTo>
                  <a:pt x="4658889" y="854002"/>
                  <a:pt x="4453593" y="802827"/>
                  <a:pt x="4310372" y="853977"/>
                </a:cubicBezTo>
                <a:cubicBezTo>
                  <a:pt x="4167151" y="905127"/>
                  <a:pt x="3833056" y="849217"/>
                  <a:pt x="3686502" y="853977"/>
                </a:cubicBezTo>
                <a:cubicBezTo>
                  <a:pt x="3539948" y="858737"/>
                  <a:pt x="3304176" y="798731"/>
                  <a:pt x="3119348" y="853977"/>
                </a:cubicBezTo>
                <a:cubicBezTo>
                  <a:pt x="2934520" y="909223"/>
                  <a:pt x="2648768" y="836716"/>
                  <a:pt x="2438763" y="853977"/>
                </a:cubicBezTo>
                <a:cubicBezTo>
                  <a:pt x="2228758" y="871238"/>
                  <a:pt x="1960038" y="780553"/>
                  <a:pt x="1758178" y="853977"/>
                </a:cubicBezTo>
                <a:cubicBezTo>
                  <a:pt x="1556319" y="927401"/>
                  <a:pt x="1418756" y="791916"/>
                  <a:pt x="1191024" y="853977"/>
                </a:cubicBezTo>
                <a:cubicBezTo>
                  <a:pt x="963292" y="916038"/>
                  <a:pt x="930871" y="829136"/>
                  <a:pt x="794016" y="853977"/>
                </a:cubicBezTo>
                <a:cubicBezTo>
                  <a:pt x="657161" y="878818"/>
                  <a:pt x="261987" y="759940"/>
                  <a:pt x="0" y="853977"/>
                </a:cubicBezTo>
                <a:cubicBezTo>
                  <a:pt x="-28528" y="735548"/>
                  <a:pt x="32992" y="542810"/>
                  <a:pt x="0" y="426989"/>
                </a:cubicBezTo>
                <a:cubicBezTo>
                  <a:pt x="-32992" y="311168"/>
                  <a:pt x="12481" y="135374"/>
                  <a:pt x="0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3749021527">
                  <ask:type>
                    <ask:lineSketchScribble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pPr algn="ctr"/>
            <a:r>
              <a:rPr lang="it-IT" sz="4000" b="1" dirty="0"/>
              <a:t>Gestione Intraoperatoria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5439" y="1958425"/>
            <a:ext cx="8058150" cy="4873752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None/>
            </a:pPr>
            <a:r>
              <a:rPr lang="it-IT" sz="2000" dirty="0"/>
              <a:t>È fortemente raccomandata una strategia di </a:t>
            </a:r>
            <a:r>
              <a:rPr lang="it-IT" sz="2000" b="1" dirty="0">
                <a:solidFill>
                  <a:srgbClr val="FF0000"/>
                </a:solidFill>
              </a:rPr>
              <a:t>gestione delle vie aeree </a:t>
            </a:r>
            <a:r>
              <a:rPr lang="it-IT" sz="2000" dirty="0"/>
              <a:t>solida.</a:t>
            </a:r>
          </a:p>
          <a:p>
            <a:pPr>
              <a:spcAft>
                <a:spcPts val="1200"/>
              </a:spcAft>
              <a:buNone/>
            </a:pPr>
            <a:r>
              <a:rPr lang="it-IT" sz="2000" dirty="0"/>
              <a:t>Il piano per la salvaguardia delle vie aeree deve essere sempre pronto e discusso </a:t>
            </a:r>
            <a:r>
              <a:rPr lang="it-IT" sz="2000" dirty="0">
                <a:solidFill>
                  <a:srgbClr val="FF0000"/>
                </a:solidFill>
              </a:rPr>
              <a:t>prima di ogni procedura</a:t>
            </a:r>
            <a:r>
              <a:rPr lang="it-IT" sz="2000" dirty="0"/>
              <a:t>, inclusa la ALR</a:t>
            </a:r>
          </a:p>
          <a:p>
            <a:pPr lvl="2"/>
            <a:r>
              <a:rPr lang="it-IT" sz="2000" dirty="0" err="1"/>
              <a:t>Ramped</a:t>
            </a:r>
            <a:r>
              <a:rPr lang="it-IT" sz="2000" dirty="0"/>
              <a:t> position</a:t>
            </a:r>
          </a:p>
          <a:p>
            <a:pPr lvl="2"/>
            <a:r>
              <a:rPr lang="it-IT" sz="2000" dirty="0" err="1"/>
              <a:t>Preossigenazione</a:t>
            </a:r>
            <a:endParaRPr lang="it-IT" sz="2000" dirty="0"/>
          </a:p>
          <a:p>
            <a:pPr lvl="2"/>
            <a:r>
              <a:rPr lang="it-IT" sz="2000" dirty="0"/>
              <a:t>Intubazione a paziente sveglio o tramite fibroscopio</a:t>
            </a:r>
          </a:p>
          <a:p>
            <a:pPr lvl="2"/>
            <a:r>
              <a:rPr lang="it-IT" sz="2000" dirty="0" err="1"/>
              <a:t>SADs</a:t>
            </a:r>
            <a:r>
              <a:rPr lang="it-IT" sz="2000" dirty="0"/>
              <a:t> (</a:t>
            </a:r>
            <a:r>
              <a:rPr lang="it-IT" sz="2000" dirty="0" err="1"/>
              <a:t>second-generation</a:t>
            </a:r>
            <a:r>
              <a:rPr lang="it-IT" sz="2000" dirty="0"/>
              <a:t> </a:t>
            </a:r>
            <a:r>
              <a:rPr lang="it-IT" sz="2000" dirty="0" err="1"/>
              <a:t>supraglottic</a:t>
            </a:r>
            <a:r>
              <a:rPr lang="it-IT" sz="2000" dirty="0"/>
              <a:t> </a:t>
            </a:r>
            <a:r>
              <a:rPr lang="it-IT" sz="2000" dirty="0" err="1"/>
              <a:t>airway</a:t>
            </a:r>
            <a:r>
              <a:rPr lang="it-IT" sz="2000" dirty="0"/>
              <a:t> </a:t>
            </a:r>
            <a:r>
              <a:rPr lang="it-IT" sz="2000" dirty="0" err="1"/>
              <a:t>devices</a:t>
            </a:r>
            <a:r>
              <a:rPr lang="it-IT" sz="2000" dirty="0"/>
              <a:t>)</a:t>
            </a:r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endParaRPr lang="it-IT" sz="2000" dirty="0"/>
          </a:p>
        </p:txBody>
      </p:sp>
      <p:sp>
        <p:nvSpPr>
          <p:cNvPr id="6" name="Rettangolo 5"/>
          <p:cNvSpPr/>
          <p:nvPr/>
        </p:nvSpPr>
        <p:spPr>
          <a:xfrm>
            <a:off x="628759" y="5429701"/>
            <a:ext cx="80010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200" dirty="0" err="1"/>
              <a:t>Nightingale</a:t>
            </a:r>
            <a:r>
              <a:rPr lang="it-IT" sz="1200" dirty="0"/>
              <a:t> CE, </a:t>
            </a:r>
            <a:r>
              <a:rPr lang="it-IT" sz="1200" dirty="0" err="1"/>
              <a:t>Margarson</a:t>
            </a:r>
            <a:r>
              <a:rPr lang="it-IT" sz="1200" dirty="0"/>
              <a:t> MP, </a:t>
            </a:r>
            <a:r>
              <a:rPr lang="it-IT" sz="1200" dirty="0" err="1"/>
              <a:t>Shearer</a:t>
            </a:r>
            <a:r>
              <a:rPr lang="it-IT" sz="1200" dirty="0"/>
              <a:t> E, </a:t>
            </a:r>
            <a:r>
              <a:rPr lang="it-IT" sz="1200" dirty="0" err="1"/>
              <a:t>Redman</a:t>
            </a:r>
            <a:r>
              <a:rPr lang="it-IT" sz="1200" dirty="0"/>
              <a:t> JW, Lucas DN, </a:t>
            </a:r>
            <a:r>
              <a:rPr lang="it-IT" sz="1200" dirty="0" err="1"/>
              <a:t>Cousins</a:t>
            </a:r>
            <a:r>
              <a:rPr lang="it-IT" sz="1200" dirty="0"/>
              <a:t> JM, </a:t>
            </a:r>
            <a:r>
              <a:rPr lang="it-IT" sz="1200" i="1" dirty="0" err="1"/>
              <a:t>et</a:t>
            </a:r>
            <a:r>
              <a:rPr lang="it-IT" sz="1200" i="1" dirty="0"/>
              <a:t> al. </a:t>
            </a:r>
            <a:r>
              <a:rPr lang="it-IT" sz="1200" i="1" dirty="0" err="1"/>
              <a:t>Peri-operative</a:t>
            </a:r>
            <a:r>
              <a:rPr lang="it-IT" sz="1200" i="1" dirty="0"/>
              <a:t> management </a:t>
            </a:r>
            <a:r>
              <a:rPr lang="en-US" sz="1200" dirty="0"/>
              <a:t>of the obese surgical patient 2015: Association of </a:t>
            </a:r>
            <a:r>
              <a:rPr lang="en-US" sz="1200" dirty="0" err="1"/>
              <a:t>Anaesthetists</a:t>
            </a:r>
            <a:r>
              <a:rPr lang="en-US" sz="1200" dirty="0"/>
              <a:t> of Great Britain and Ireland Society for Obesity and Bariatric </a:t>
            </a:r>
            <a:r>
              <a:rPr lang="en-US" sz="1200" dirty="0" err="1"/>
              <a:t>Anaesthesia</a:t>
            </a:r>
            <a:r>
              <a:rPr lang="en-US" sz="1200" dirty="0"/>
              <a:t>. </a:t>
            </a:r>
            <a:r>
              <a:rPr lang="en-US" sz="1200" dirty="0" err="1"/>
              <a:t>Anaesthesia</a:t>
            </a:r>
            <a:r>
              <a:rPr lang="en-US" sz="1200" dirty="0"/>
              <a:t> </a:t>
            </a:r>
            <a:r>
              <a:rPr lang="it-IT" sz="1200" dirty="0"/>
              <a:t>2015;70:859-76.</a:t>
            </a:r>
          </a:p>
          <a:p>
            <a:pPr algn="just"/>
            <a:r>
              <a:rPr lang="en-US" sz="1200" dirty="0"/>
              <a:t>Nicholson A, Cook TM, Smith AF, Lewis SR, Reed SS. </a:t>
            </a:r>
            <a:r>
              <a:rPr lang="en-US" sz="1200" dirty="0" err="1"/>
              <a:t>Supraglottic</a:t>
            </a:r>
            <a:r>
              <a:rPr lang="en-US" sz="1200" dirty="0"/>
              <a:t> airway devices versus tracheal intubation for </a:t>
            </a:r>
            <a:r>
              <a:rPr lang="it-IT" sz="1200" dirty="0" err="1"/>
              <a:t>airway</a:t>
            </a:r>
            <a:r>
              <a:rPr lang="it-IT" sz="1200" dirty="0"/>
              <a:t> management </a:t>
            </a:r>
            <a:r>
              <a:rPr lang="it-IT" sz="1200" dirty="0" err="1"/>
              <a:t>during</a:t>
            </a:r>
            <a:r>
              <a:rPr lang="it-IT" sz="1200" dirty="0"/>
              <a:t> </a:t>
            </a:r>
            <a:r>
              <a:rPr lang="it-IT" sz="1200" dirty="0" err="1"/>
              <a:t>general</a:t>
            </a:r>
            <a:r>
              <a:rPr lang="it-IT" sz="1200" dirty="0"/>
              <a:t> </a:t>
            </a:r>
            <a:r>
              <a:rPr lang="it-IT" sz="1200" dirty="0" err="1"/>
              <a:t>anaesthesia</a:t>
            </a:r>
            <a:r>
              <a:rPr lang="it-IT" sz="1200" dirty="0"/>
              <a:t> in obese </a:t>
            </a:r>
            <a:r>
              <a:rPr lang="fr-FR" sz="1200" dirty="0"/>
              <a:t>patients. Cochrane </a:t>
            </a:r>
            <a:r>
              <a:rPr lang="fr-FR" sz="1200" dirty="0" err="1"/>
              <a:t>Database</a:t>
            </a:r>
            <a:r>
              <a:rPr lang="fr-FR" sz="1200" dirty="0"/>
              <a:t> </a:t>
            </a:r>
            <a:r>
              <a:rPr lang="fr-FR" sz="1200" dirty="0" err="1"/>
              <a:t>Syst</a:t>
            </a:r>
            <a:r>
              <a:rPr lang="fr-FR" sz="1200" dirty="0"/>
              <a:t> </a:t>
            </a:r>
            <a:r>
              <a:rPr lang="fr-FR" sz="1200" dirty="0" err="1"/>
              <a:t>Rev</a:t>
            </a:r>
            <a:r>
              <a:rPr lang="fr-FR" sz="1200" dirty="0"/>
              <a:t> 2013;9.</a:t>
            </a:r>
            <a:endParaRPr lang="it-IT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465766" y="620688"/>
            <a:ext cx="4212468" cy="707886"/>
          </a:xfrm>
          <a:prstGeom prst="rect">
            <a:avLst/>
          </a:prstGeom>
          <a:solidFill>
            <a:srgbClr val="DCEDF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4000" dirty="0"/>
              <a:t>RAMPED POSITION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2276872"/>
            <a:ext cx="6974213" cy="36566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it-IT" sz="2800" dirty="0">
                <a:solidFill>
                  <a:srgbClr val="FF0000"/>
                </a:solidFill>
                <a:highlight>
                  <a:srgbClr val="C0C0C0"/>
                </a:highlight>
              </a:rPr>
              <a:t>PREOSSIGENAZIONE</a:t>
            </a:r>
          </a:p>
          <a:p>
            <a:pPr>
              <a:buNone/>
            </a:pPr>
            <a:endParaRPr lang="it-IT" sz="2000" dirty="0"/>
          </a:p>
          <a:p>
            <a:pPr marL="0" indent="0" algn="just">
              <a:buNone/>
            </a:pPr>
            <a:r>
              <a:rPr lang="it-IT" sz="2000" b="1" dirty="0"/>
              <a:t>RIDOTTA RISERVA DI OSSIGENO</a:t>
            </a:r>
            <a:r>
              <a:rPr lang="it-IT" sz="2000" dirty="0"/>
              <a:t>: la CFR è ridotta per la &lt; compliance della parete toracica e per la spinta sul diaframma esercitata dall’aumento del volume intraddominale.</a:t>
            </a:r>
          </a:p>
          <a:p>
            <a:pPr marL="0" indent="0" algn="just">
              <a:buNone/>
            </a:pPr>
            <a:endParaRPr lang="it-IT" sz="2000" dirty="0"/>
          </a:p>
          <a:p>
            <a:pPr marL="0" indent="0" algn="just">
              <a:buNone/>
            </a:pPr>
            <a:r>
              <a:rPr lang="it-IT" sz="2000" dirty="0"/>
              <a:t>I pazienti obesi, durante l’apnea indotta farmacologicamente per permettere l’intubazione, raggiungono una saturazione inferiore a 90% in un tempo medio di 3 minuti rispetto ai 6 minuti dei normopeso. </a:t>
            </a:r>
          </a:p>
          <a:p>
            <a:pPr marL="0" indent="0" algn="just">
              <a:buNone/>
            </a:pPr>
            <a:endParaRPr lang="it-IT" sz="2000" dirty="0"/>
          </a:p>
          <a:p>
            <a:pPr marL="0" indent="0" algn="just">
              <a:buNone/>
            </a:pPr>
            <a:r>
              <a:rPr lang="it-IT" sz="2000" dirty="0"/>
              <a:t>Se </a:t>
            </a:r>
            <a:r>
              <a:rPr lang="it-IT" sz="2000" dirty="0">
                <a:solidFill>
                  <a:srgbClr val="FF0000"/>
                </a:solidFill>
              </a:rPr>
              <a:t>BMI &gt; 60 </a:t>
            </a:r>
            <a:r>
              <a:rPr lang="it-IT" sz="2000" dirty="0"/>
              <a:t>Kg/m</a:t>
            </a:r>
            <a:r>
              <a:rPr lang="it-IT" sz="2000" baseline="30000" dirty="0"/>
              <a:t>2</a:t>
            </a:r>
            <a:r>
              <a:rPr lang="it-IT" sz="2000" dirty="0"/>
              <a:t> il tempo di desaturazione può essere &lt; a 1 minuto, il che permette un solo tentativo di intubazione.</a:t>
            </a:r>
          </a:p>
          <a:p>
            <a:endParaRPr lang="it-IT" sz="2000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CAAE8E32-A5B3-DFBE-D584-51561CF60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6229" y="717635"/>
            <a:ext cx="5671542" cy="853977"/>
          </a:xfrm>
          <a:custGeom>
            <a:avLst/>
            <a:gdLst>
              <a:gd name="connsiteX0" fmla="*/ 0 w 5671542"/>
              <a:gd name="connsiteY0" fmla="*/ 0 h 853977"/>
              <a:gd name="connsiteX1" fmla="*/ 453723 w 5671542"/>
              <a:gd name="connsiteY1" fmla="*/ 0 h 853977"/>
              <a:gd name="connsiteX2" fmla="*/ 964162 w 5671542"/>
              <a:gd name="connsiteY2" fmla="*/ 0 h 853977"/>
              <a:gd name="connsiteX3" fmla="*/ 1417886 w 5671542"/>
              <a:gd name="connsiteY3" fmla="*/ 0 h 853977"/>
              <a:gd name="connsiteX4" fmla="*/ 1814893 w 5671542"/>
              <a:gd name="connsiteY4" fmla="*/ 0 h 853977"/>
              <a:gd name="connsiteX5" fmla="*/ 2268617 w 5671542"/>
              <a:gd name="connsiteY5" fmla="*/ 0 h 853977"/>
              <a:gd name="connsiteX6" fmla="*/ 2949202 w 5671542"/>
              <a:gd name="connsiteY6" fmla="*/ 0 h 853977"/>
              <a:gd name="connsiteX7" fmla="*/ 3573071 w 5671542"/>
              <a:gd name="connsiteY7" fmla="*/ 0 h 853977"/>
              <a:gd name="connsiteX8" fmla="*/ 3970079 w 5671542"/>
              <a:gd name="connsiteY8" fmla="*/ 0 h 853977"/>
              <a:gd name="connsiteX9" fmla="*/ 4423803 w 5671542"/>
              <a:gd name="connsiteY9" fmla="*/ 0 h 853977"/>
              <a:gd name="connsiteX10" fmla="*/ 5047672 w 5671542"/>
              <a:gd name="connsiteY10" fmla="*/ 0 h 853977"/>
              <a:gd name="connsiteX11" fmla="*/ 5671542 w 5671542"/>
              <a:gd name="connsiteY11" fmla="*/ 0 h 853977"/>
              <a:gd name="connsiteX12" fmla="*/ 5671542 w 5671542"/>
              <a:gd name="connsiteY12" fmla="*/ 435528 h 853977"/>
              <a:gd name="connsiteX13" fmla="*/ 5671542 w 5671542"/>
              <a:gd name="connsiteY13" fmla="*/ 853977 h 853977"/>
              <a:gd name="connsiteX14" fmla="*/ 5161103 w 5671542"/>
              <a:gd name="connsiteY14" fmla="*/ 853977 h 853977"/>
              <a:gd name="connsiteX15" fmla="*/ 4593949 w 5671542"/>
              <a:gd name="connsiteY15" fmla="*/ 853977 h 853977"/>
              <a:gd name="connsiteX16" fmla="*/ 3913364 w 5671542"/>
              <a:gd name="connsiteY16" fmla="*/ 853977 h 853977"/>
              <a:gd name="connsiteX17" fmla="*/ 3289494 w 5671542"/>
              <a:gd name="connsiteY17" fmla="*/ 853977 h 853977"/>
              <a:gd name="connsiteX18" fmla="*/ 2665625 w 5671542"/>
              <a:gd name="connsiteY18" fmla="*/ 853977 h 853977"/>
              <a:gd name="connsiteX19" fmla="*/ 2211901 w 5671542"/>
              <a:gd name="connsiteY19" fmla="*/ 853977 h 853977"/>
              <a:gd name="connsiteX20" fmla="*/ 1644747 w 5671542"/>
              <a:gd name="connsiteY20" fmla="*/ 853977 h 853977"/>
              <a:gd name="connsiteX21" fmla="*/ 1134308 w 5671542"/>
              <a:gd name="connsiteY21" fmla="*/ 853977 h 853977"/>
              <a:gd name="connsiteX22" fmla="*/ 680585 w 5671542"/>
              <a:gd name="connsiteY22" fmla="*/ 853977 h 853977"/>
              <a:gd name="connsiteX23" fmla="*/ 0 w 5671542"/>
              <a:gd name="connsiteY23" fmla="*/ 853977 h 853977"/>
              <a:gd name="connsiteX24" fmla="*/ 0 w 5671542"/>
              <a:gd name="connsiteY24" fmla="*/ 444068 h 853977"/>
              <a:gd name="connsiteX25" fmla="*/ 0 w 5671542"/>
              <a:gd name="connsiteY25" fmla="*/ 0 h 853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671542" h="853977" fill="none" extrusionOk="0">
                <a:moveTo>
                  <a:pt x="0" y="0"/>
                </a:moveTo>
                <a:cubicBezTo>
                  <a:pt x="222830" y="-33266"/>
                  <a:pt x="342364" y="21539"/>
                  <a:pt x="453723" y="0"/>
                </a:cubicBezTo>
                <a:cubicBezTo>
                  <a:pt x="565082" y="-21539"/>
                  <a:pt x="854373" y="49175"/>
                  <a:pt x="964162" y="0"/>
                </a:cubicBezTo>
                <a:cubicBezTo>
                  <a:pt x="1073951" y="-49175"/>
                  <a:pt x="1287510" y="21085"/>
                  <a:pt x="1417886" y="0"/>
                </a:cubicBezTo>
                <a:cubicBezTo>
                  <a:pt x="1548262" y="-21085"/>
                  <a:pt x="1651719" y="4676"/>
                  <a:pt x="1814893" y="0"/>
                </a:cubicBezTo>
                <a:cubicBezTo>
                  <a:pt x="1978067" y="-4676"/>
                  <a:pt x="2176803" y="5967"/>
                  <a:pt x="2268617" y="0"/>
                </a:cubicBezTo>
                <a:cubicBezTo>
                  <a:pt x="2360431" y="-5967"/>
                  <a:pt x="2647384" y="20095"/>
                  <a:pt x="2949202" y="0"/>
                </a:cubicBezTo>
                <a:cubicBezTo>
                  <a:pt x="3251020" y="-20095"/>
                  <a:pt x="3416517" y="35055"/>
                  <a:pt x="3573071" y="0"/>
                </a:cubicBezTo>
                <a:cubicBezTo>
                  <a:pt x="3729625" y="-35055"/>
                  <a:pt x="3877157" y="22735"/>
                  <a:pt x="3970079" y="0"/>
                </a:cubicBezTo>
                <a:cubicBezTo>
                  <a:pt x="4063001" y="-22735"/>
                  <a:pt x="4215126" y="27813"/>
                  <a:pt x="4423803" y="0"/>
                </a:cubicBezTo>
                <a:cubicBezTo>
                  <a:pt x="4632480" y="-27813"/>
                  <a:pt x="4752799" y="9364"/>
                  <a:pt x="5047672" y="0"/>
                </a:cubicBezTo>
                <a:cubicBezTo>
                  <a:pt x="5342545" y="-9364"/>
                  <a:pt x="5392923" y="13623"/>
                  <a:pt x="5671542" y="0"/>
                </a:cubicBezTo>
                <a:cubicBezTo>
                  <a:pt x="5713953" y="181180"/>
                  <a:pt x="5631790" y="323867"/>
                  <a:pt x="5671542" y="435528"/>
                </a:cubicBezTo>
                <a:cubicBezTo>
                  <a:pt x="5711294" y="547189"/>
                  <a:pt x="5665893" y="768886"/>
                  <a:pt x="5671542" y="853977"/>
                </a:cubicBezTo>
                <a:cubicBezTo>
                  <a:pt x="5426002" y="873247"/>
                  <a:pt x="5333391" y="828449"/>
                  <a:pt x="5161103" y="853977"/>
                </a:cubicBezTo>
                <a:cubicBezTo>
                  <a:pt x="4988815" y="879505"/>
                  <a:pt x="4739802" y="808167"/>
                  <a:pt x="4593949" y="853977"/>
                </a:cubicBezTo>
                <a:cubicBezTo>
                  <a:pt x="4448096" y="899787"/>
                  <a:pt x="4159535" y="793588"/>
                  <a:pt x="3913364" y="853977"/>
                </a:cubicBezTo>
                <a:cubicBezTo>
                  <a:pt x="3667193" y="914366"/>
                  <a:pt x="3526515" y="834601"/>
                  <a:pt x="3289494" y="853977"/>
                </a:cubicBezTo>
                <a:cubicBezTo>
                  <a:pt x="3052473" y="873353"/>
                  <a:pt x="2918079" y="803701"/>
                  <a:pt x="2665625" y="853977"/>
                </a:cubicBezTo>
                <a:cubicBezTo>
                  <a:pt x="2413171" y="904253"/>
                  <a:pt x="2417860" y="844673"/>
                  <a:pt x="2211901" y="853977"/>
                </a:cubicBezTo>
                <a:cubicBezTo>
                  <a:pt x="2005942" y="863281"/>
                  <a:pt x="1767636" y="806044"/>
                  <a:pt x="1644747" y="853977"/>
                </a:cubicBezTo>
                <a:cubicBezTo>
                  <a:pt x="1521858" y="901910"/>
                  <a:pt x="1242939" y="794042"/>
                  <a:pt x="1134308" y="853977"/>
                </a:cubicBezTo>
                <a:cubicBezTo>
                  <a:pt x="1025677" y="913912"/>
                  <a:pt x="882536" y="845311"/>
                  <a:pt x="680585" y="853977"/>
                </a:cubicBezTo>
                <a:cubicBezTo>
                  <a:pt x="478634" y="862643"/>
                  <a:pt x="220962" y="802607"/>
                  <a:pt x="0" y="853977"/>
                </a:cubicBezTo>
                <a:cubicBezTo>
                  <a:pt x="-25936" y="660222"/>
                  <a:pt x="47188" y="572739"/>
                  <a:pt x="0" y="444068"/>
                </a:cubicBezTo>
                <a:cubicBezTo>
                  <a:pt x="-47188" y="315397"/>
                  <a:pt x="22797" y="125767"/>
                  <a:pt x="0" y="0"/>
                </a:cubicBezTo>
                <a:close/>
              </a:path>
              <a:path w="5671542" h="853977" stroke="0" extrusionOk="0">
                <a:moveTo>
                  <a:pt x="0" y="0"/>
                </a:moveTo>
                <a:cubicBezTo>
                  <a:pt x="79691" y="-46041"/>
                  <a:pt x="228004" y="36430"/>
                  <a:pt x="397008" y="0"/>
                </a:cubicBezTo>
                <a:cubicBezTo>
                  <a:pt x="566012" y="-36430"/>
                  <a:pt x="791868" y="74190"/>
                  <a:pt x="1020878" y="0"/>
                </a:cubicBezTo>
                <a:cubicBezTo>
                  <a:pt x="1249888" y="-74190"/>
                  <a:pt x="1547592" y="63947"/>
                  <a:pt x="1701463" y="0"/>
                </a:cubicBezTo>
                <a:cubicBezTo>
                  <a:pt x="1855334" y="-63947"/>
                  <a:pt x="1920836" y="10947"/>
                  <a:pt x="2098471" y="0"/>
                </a:cubicBezTo>
                <a:cubicBezTo>
                  <a:pt x="2276106" y="-10947"/>
                  <a:pt x="2442534" y="16519"/>
                  <a:pt x="2665625" y="0"/>
                </a:cubicBezTo>
                <a:cubicBezTo>
                  <a:pt x="2888716" y="-16519"/>
                  <a:pt x="2992376" y="31805"/>
                  <a:pt x="3289494" y="0"/>
                </a:cubicBezTo>
                <a:cubicBezTo>
                  <a:pt x="3586612" y="-31805"/>
                  <a:pt x="3601137" y="64478"/>
                  <a:pt x="3856649" y="0"/>
                </a:cubicBezTo>
                <a:cubicBezTo>
                  <a:pt x="4112161" y="-64478"/>
                  <a:pt x="4166825" y="28281"/>
                  <a:pt x="4367087" y="0"/>
                </a:cubicBezTo>
                <a:cubicBezTo>
                  <a:pt x="4567349" y="-28281"/>
                  <a:pt x="4616854" y="41902"/>
                  <a:pt x="4764095" y="0"/>
                </a:cubicBezTo>
                <a:cubicBezTo>
                  <a:pt x="4911336" y="-41902"/>
                  <a:pt x="5266001" y="82789"/>
                  <a:pt x="5671542" y="0"/>
                </a:cubicBezTo>
                <a:cubicBezTo>
                  <a:pt x="5683120" y="86948"/>
                  <a:pt x="5651656" y="211161"/>
                  <a:pt x="5671542" y="418449"/>
                </a:cubicBezTo>
                <a:cubicBezTo>
                  <a:pt x="5691428" y="625737"/>
                  <a:pt x="5644432" y="715323"/>
                  <a:pt x="5671542" y="853977"/>
                </a:cubicBezTo>
                <a:cubicBezTo>
                  <a:pt x="5522503" y="875200"/>
                  <a:pt x="5383471" y="812935"/>
                  <a:pt x="5274534" y="853977"/>
                </a:cubicBezTo>
                <a:cubicBezTo>
                  <a:pt x="5165597" y="895019"/>
                  <a:pt x="4982733" y="853952"/>
                  <a:pt x="4820811" y="853977"/>
                </a:cubicBezTo>
                <a:cubicBezTo>
                  <a:pt x="4658889" y="854002"/>
                  <a:pt x="4453593" y="802827"/>
                  <a:pt x="4310372" y="853977"/>
                </a:cubicBezTo>
                <a:cubicBezTo>
                  <a:pt x="4167151" y="905127"/>
                  <a:pt x="3833056" y="849217"/>
                  <a:pt x="3686502" y="853977"/>
                </a:cubicBezTo>
                <a:cubicBezTo>
                  <a:pt x="3539948" y="858737"/>
                  <a:pt x="3304176" y="798731"/>
                  <a:pt x="3119348" y="853977"/>
                </a:cubicBezTo>
                <a:cubicBezTo>
                  <a:pt x="2934520" y="909223"/>
                  <a:pt x="2648768" y="836716"/>
                  <a:pt x="2438763" y="853977"/>
                </a:cubicBezTo>
                <a:cubicBezTo>
                  <a:pt x="2228758" y="871238"/>
                  <a:pt x="1960038" y="780553"/>
                  <a:pt x="1758178" y="853977"/>
                </a:cubicBezTo>
                <a:cubicBezTo>
                  <a:pt x="1556319" y="927401"/>
                  <a:pt x="1418756" y="791916"/>
                  <a:pt x="1191024" y="853977"/>
                </a:cubicBezTo>
                <a:cubicBezTo>
                  <a:pt x="963292" y="916038"/>
                  <a:pt x="930871" y="829136"/>
                  <a:pt x="794016" y="853977"/>
                </a:cubicBezTo>
                <a:cubicBezTo>
                  <a:pt x="657161" y="878818"/>
                  <a:pt x="261987" y="759940"/>
                  <a:pt x="0" y="853977"/>
                </a:cubicBezTo>
                <a:cubicBezTo>
                  <a:pt x="-28528" y="735548"/>
                  <a:pt x="32992" y="542810"/>
                  <a:pt x="0" y="426989"/>
                </a:cubicBezTo>
                <a:cubicBezTo>
                  <a:pt x="-32992" y="311168"/>
                  <a:pt x="12481" y="135374"/>
                  <a:pt x="0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3749021527">
                  <ask:type>
                    <ask:lineSketchScribble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pPr algn="ctr"/>
            <a:r>
              <a:rPr lang="it-IT" sz="4000" b="1" dirty="0"/>
              <a:t>Gestione Intraoperatoria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spcAft>
                <a:spcPts val="1200"/>
              </a:spcAft>
              <a:buNone/>
            </a:pPr>
            <a:r>
              <a:rPr lang="it-IT" sz="2000" dirty="0"/>
              <a:t>Il </a:t>
            </a:r>
            <a:r>
              <a:rPr lang="it-IT" sz="2000" dirty="0">
                <a:solidFill>
                  <a:srgbClr val="FF0000"/>
                </a:solidFill>
              </a:rPr>
              <a:t>BMI</a:t>
            </a:r>
            <a:r>
              <a:rPr lang="it-IT" sz="2000" dirty="0"/>
              <a:t> elevato è associato ad aumentato rischio di </a:t>
            </a:r>
            <a:r>
              <a:rPr lang="it-IT" sz="2000" b="1" dirty="0">
                <a:solidFill>
                  <a:srgbClr val="FF0000"/>
                </a:solidFill>
              </a:rPr>
              <a:t>MRGE</a:t>
            </a:r>
            <a:r>
              <a:rPr lang="it-IT" sz="2000" dirty="0"/>
              <a:t> e delle sue complicanze (aspirazione polmonare)</a:t>
            </a:r>
          </a:p>
          <a:p>
            <a:pPr algn="just">
              <a:buNone/>
            </a:pPr>
            <a:r>
              <a:rPr lang="it-IT" sz="2000" dirty="0"/>
              <a:t>Il rischio è aumentato soprattutto in pazienti sottoposti in precedenza a </a:t>
            </a:r>
            <a:r>
              <a:rPr lang="it-IT" sz="2000" dirty="0">
                <a:solidFill>
                  <a:srgbClr val="FF0000"/>
                </a:solidFill>
              </a:rPr>
              <a:t>chirurgia bariatrica</a:t>
            </a:r>
            <a:r>
              <a:rPr lang="it-IT" sz="2000" dirty="0"/>
              <a:t>, in relazione alla disfunzione gastrica</a:t>
            </a:r>
          </a:p>
          <a:p>
            <a:pPr>
              <a:buNone/>
            </a:pPr>
            <a:endParaRPr lang="it-IT" sz="2000" dirty="0"/>
          </a:p>
          <a:p>
            <a:pPr algn="ctr">
              <a:buNone/>
            </a:pPr>
            <a:r>
              <a:rPr lang="it-IT" sz="2000" dirty="0">
                <a:solidFill>
                  <a:srgbClr val="FF0000"/>
                </a:solidFill>
              </a:rPr>
              <a:t>Accorgimenti da attuare</a:t>
            </a:r>
            <a:endParaRPr lang="it-IT" sz="2000" dirty="0"/>
          </a:p>
          <a:p>
            <a:pPr lvl="1">
              <a:buFont typeface="Wingdings" pitchFamily="2" charset="2"/>
              <a:buChar char="ü"/>
            </a:pPr>
            <a:r>
              <a:rPr lang="it-IT" sz="2000" dirty="0"/>
              <a:t>Farmaci antiacidi e anti-reflusso</a:t>
            </a:r>
          </a:p>
          <a:p>
            <a:pPr lvl="1">
              <a:buFont typeface="Wingdings" pitchFamily="2" charset="2"/>
              <a:buChar char="ü"/>
            </a:pPr>
            <a:r>
              <a:rPr lang="it-IT" sz="2000" dirty="0" err="1"/>
              <a:t>Ramped</a:t>
            </a:r>
            <a:r>
              <a:rPr lang="it-IT" sz="2000" dirty="0"/>
              <a:t> position già durante la ventilazione polmonare</a:t>
            </a:r>
          </a:p>
          <a:p>
            <a:pPr lvl="1">
              <a:buFont typeface="Wingdings" pitchFamily="2" charset="2"/>
              <a:buChar char="ü"/>
            </a:pPr>
            <a:r>
              <a:rPr lang="it-IT" sz="2000" dirty="0"/>
              <a:t>Ventilazione in maschera a basse pressioni (per prevenire l’insufflazione gastrica)</a:t>
            </a:r>
          </a:p>
        </p:txBody>
      </p:sp>
      <p:sp>
        <p:nvSpPr>
          <p:cNvPr id="6" name="Rettangolo 5"/>
          <p:cNvSpPr/>
          <p:nvPr/>
        </p:nvSpPr>
        <p:spPr>
          <a:xfrm>
            <a:off x="464315" y="5761464"/>
            <a:ext cx="82153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dirty="0"/>
              <a:t>American Society of Anesthesiologists Committee. Practice guidelines for pre operative fasting and the use of pharmacologic agents to reduce the risk of pulmonary aspiration: application to healthy patients undergoing elective procedures: an updated report by the American Society of Anesthesiologists Committee on Standards and Practice Parameters. Anesthesiology 2011;114:495-</a:t>
            </a:r>
            <a:r>
              <a:rPr lang="it-IT" sz="1200" dirty="0"/>
              <a:t>511.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C25ED8B4-3BF3-A75C-042B-BDE5F1D19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6229" y="717635"/>
            <a:ext cx="5671542" cy="853977"/>
          </a:xfrm>
          <a:custGeom>
            <a:avLst/>
            <a:gdLst>
              <a:gd name="connsiteX0" fmla="*/ 0 w 5671542"/>
              <a:gd name="connsiteY0" fmla="*/ 0 h 853977"/>
              <a:gd name="connsiteX1" fmla="*/ 453723 w 5671542"/>
              <a:gd name="connsiteY1" fmla="*/ 0 h 853977"/>
              <a:gd name="connsiteX2" fmla="*/ 964162 w 5671542"/>
              <a:gd name="connsiteY2" fmla="*/ 0 h 853977"/>
              <a:gd name="connsiteX3" fmla="*/ 1417886 w 5671542"/>
              <a:gd name="connsiteY3" fmla="*/ 0 h 853977"/>
              <a:gd name="connsiteX4" fmla="*/ 1814893 w 5671542"/>
              <a:gd name="connsiteY4" fmla="*/ 0 h 853977"/>
              <a:gd name="connsiteX5" fmla="*/ 2268617 w 5671542"/>
              <a:gd name="connsiteY5" fmla="*/ 0 h 853977"/>
              <a:gd name="connsiteX6" fmla="*/ 2949202 w 5671542"/>
              <a:gd name="connsiteY6" fmla="*/ 0 h 853977"/>
              <a:gd name="connsiteX7" fmla="*/ 3573071 w 5671542"/>
              <a:gd name="connsiteY7" fmla="*/ 0 h 853977"/>
              <a:gd name="connsiteX8" fmla="*/ 3970079 w 5671542"/>
              <a:gd name="connsiteY8" fmla="*/ 0 h 853977"/>
              <a:gd name="connsiteX9" fmla="*/ 4423803 w 5671542"/>
              <a:gd name="connsiteY9" fmla="*/ 0 h 853977"/>
              <a:gd name="connsiteX10" fmla="*/ 5047672 w 5671542"/>
              <a:gd name="connsiteY10" fmla="*/ 0 h 853977"/>
              <a:gd name="connsiteX11" fmla="*/ 5671542 w 5671542"/>
              <a:gd name="connsiteY11" fmla="*/ 0 h 853977"/>
              <a:gd name="connsiteX12" fmla="*/ 5671542 w 5671542"/>
              <a:gd name="connsiteY12" fmla="*/ 435528 h 853977"/>
              <a:gd name="connsiteX13" fmla="*/ 5671542 w 5671542"/>
              <a:gd name="connsiteY13" fmla="*/ 853977 h 853977"/>
              <a:gd name="connsiteX14" fmla="*/ 5161103 w 5671542"/>
              <a:gd name="connsiteY14" fmla="*/ 853977 h 853977"/>
              <a:gd name="connsiteX15" fmla="*/ 4593949 w 5671542"/>
              <a:gd name="connsiteY15" fmla="*/ 853977 h 853977"/>
              <a:gd name="connsiteX16" fmla="*/ 3913364 w 5671542"/>
              <a:gd name="connsiteY16" fmla="*/ 853977 h 853977"/>
              <a:gd name="connsiteX17" fmla="*/ 3289494 w 5671542"/>
              <a:gd name="connsiteY17" fmla="*/ 853977 h 853977"/>
              <a:gd name="connsiteX18" fmla="*/ 2665625 w 5671542"/>
              <a:gd name="connsiteY18" fmla="*/ 853977 h 853977"/>
              <a:gd name="connsiteX19" fmla="*/ 2211901 w 5671542"/>
              <a:gd name="connsiteY19" fmla="*/ 853977 h 853977"/>
              <a:gd name="connsiteX20" fmla="*/ 1644747 w 5671542"/>
              <a:gd name="connsiteY20" fmla="*/ 853977 h 853977"/>
              <a:gd name="connsiteX21" fmla="*/ 1134308 w 5671542"/>
              <a:gd name="connsiteY21" fmla="*/ 853977 h 853977"/>
              <a:gd name="connsiteX22" fmla="*/ 680585 w 5671542"/>
              <a:gd name="connsiteY22" fmla="*/ 853977 h 853977"/>
              <a:gd name="connsiteX23" fmla="*/ 0 w 5671542"/>
              <a:gd name="connsiteY23" fmla="*/ 853977 h 853977"/>
              <a:gd name="connsiteX24" fmla="*/ 0 w 5671542"/>
              <a:gd name="connsiteY24" fmla="*/ 444068 h 853977"/>
              <a:gd name="connsiteX25" fmla="*/ 0 w 5671542"/>
              <a:gd name="connsiteY25" fmla="*/ 0 h 853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671542" h="853977" fill="none" extrusionOk="0">
                <a:moveTo>
                  <a:pt x="0" y="0"/>
                </a:moveTo>
                <a:cubicBezTo>
                  <a:pt x="222830" y="-33266"/>
                  <a:pt x="342364" y="21539"/>
                  <a:pt x="453723" y="0"/>
                </a:cubicBezTo>
                <a:cubicBezTo>
                  <a:pt x="565082" y="-21539"/>
                  <a:pt x="854373" y="49175"/>
                  <a:pt x="964162" y="0"/>
                </a:cubicBezTo>
                <a:cubicBezTo>
                  <a:pt x="1073951" y="-49175"/>
                  <a:pt x="1287510" y="21085"/>
                  <a:pt x="1417886" y="0"/>
                </a:cubicBezTo>
                <a:cubicBezTo>
                  <a:pt x="1548262" y="-21085"/>
                  <a:pt x="1651719" y="4676"/>
                  <a:pt x="1814893" y="0"/>
                </a:cubicBezTo>
                <a:cubicBezTo>
                  <a:pt x="1978067" y="-4676"/>
                  <a:pt x="2176803" y="5967"/>
                  <a:pt x="2268617" y="0"/>
                </a:cubicBezTo>
                <a:cubicBezTo>
                  <a:pt x="2360431" y="-5967"/>
                  <a:pt x="2647384" y="20095"/>
                  <a:pt x="2949202" y="0"/>
                </a:cubicBezTo>
                <a:cubicBezTo>
                  <a:pt x="3251020" y="-20095"/>
                  <a:pt x="3416517" y="35055"/>
                  <a:pt x="3573071" y="0"/>
                </a:cubicBezTo>
                <a:cubicBezTo>
                  <a:pt x="3729625" y="-35055"/>
                  <a:pt x="3877157" y="22735"/>
                  <a:pt x="3970079" y="0"/>
                </a:cubicBezTo>
                <a:cubicBezTo>
                  <a:pt x="4063001" y="-22735"/>
                  <a:pt x="4215126" y="27813"/>
                  <a:pt x="4423803" y="0"/>
                </a:cubicBezTo>
                <a:cubicBezTo>
                  <a:pt x="4632480" y="-27813"/>
                  <a:pt x="4752799" y="9364"/>
                  <a:pt x="5047672" y="0"/>
                </a:cubicBezTo>
                <a:cubicBezTo>
                  <a:pt x="5342545" y="-9364"/>
                  <a:pt x="5392923" y="13623"/>
                  <a:pt x="5671542" y="0"/>
                </a:cubicBezTo>
                <a:cubicBezTo>
                  <a:pt x="5713953" y="181180"/>
                  <a:pt x="5631790" y="323867"/>
                  <a:pt x="5671542" y="435528"/>
                </a:cubicBezTo>
                <a:cubicBezTo>
                  <a:pt x="5711294" y="547189"/>
                  <a:pt x="5665893" y="768886"/>
                  <a:pt x="5671542" y="853977"/>
                </a:cubicBezTo>
                <a:cubicBezTo>
                  <a:pt x="5426002" y="873247"/>
                  <a:pt x="5333391" y="828449"/>
                  <a:pt x="5161103" y="853977"/>
                </a:cubicBezTo>
                <a:cubicBezTo>
                  <a:pt x="4988815" y="879505"/>
                  <a:pt x="4739802" y="808167"/>
                  <a:pt x="4593949" y="853977"/>
                </a:cubicBezTo>
                <a:cubicBezTo>
                  <a:pt x="4448096" y="899787"/>
                  <a:pt x="4159535" y="793588"/>
                  <a:pt x="3913364" y="853977"/>
                </a:cubicBezTo>
                <a:cubicBezTo>
                  <a:pt x="3667193" y="914366"/>
                  <a:pt x="3526515" y="834601"/>
                  <a:pt x="3289494" y="853977"/>
                </a:cubicBezTo>
                <a:cubicBezTo>
                  <a:pt x="3052473" y="873353"/>
                  <a:pt x="2918079" y="803701"/>
                  <a:pt x="2665625" y="853977"/>
                </a:cubicBezTo>
                <a:cubicBezTo>
                  <a:pt x="2413171" y="904253"/>
                  <a:pt x="2417860" y="844673"/>
                  <a:pt x="2211901" y="853977"/>
                </a:cubicBezTo>
                <a:cubicBezTo>
                  <a:pt x="2005942" y="863281"/>
                  <a:pt x="1767636" y="806044"/>
                  <a:pt x="1644747" y="853977"/>
                </a:cubicBezTo>
                <a:cubicBezTo>
                  <a:pt x="1521858" y="901910"/>
                  <a:pt x="1242939" y="794042"/>
                  <a:pt x="1134308" y="853977"/>
                </a:cubicBezTo>
                <a:cubicBezTo>
                  <a:pt x="1025677" y="913912"/>
                  <a:pt x="882536" y="845311"/>
                  <a:pt x="680585" y="853977"/>
                </a:cubicBezTo>
                <a:cubicBezTo>
                  <a:pt x="478634" y="862643"/>
                  <a:pt x="220962" y="802607"/>
                  <a:pt x="0" y="853977"/>
                </a:cubicBezTo>
                <a:cubicBezTo>
                  <a:pt x="-25936" y="660222"/>
                  <a:pt x="47188" y="572739"/>
                  <a:pt x="0" y="444068"/>
                </a:cubicBezTo>
                <a:cubicBezTo>
                  <a:pt x="-47188" y="315397"/>
                  <a:pt x="22797" y="125767"/>
                  <a:pt x="0" y="0"/>
                </a:cubicBezTo>
                <a:close/>
              </a:path>
              <a:path w="5671542" h="853977" stroke="0" extrusionOk="0">
                <a:moveTo>
                  <a:pt x="0" y="0"/>
                </a:moveTo>
                <a:cubicBezTo>
                  <a:pt x="79691" y="-46041"/>
                  <a:pt x="228004" y="36430"/>
                  <a:pt x="397008" y="0"/>
                </a:cubicBezTo>
                <a:cubicBezTo>
                  <a:pt x="566012" y="-36430"/>
                  <a:pt x="791868" y="74190"/>
                  <a:pt x="1020878" y="0"/>
                </a:cubicBezTo>
                <a:cubicBezTo>
                  <a:pt x="1249888" y="-74190"/>
                  <a:pt x="1547592" y="63947"/>
                  <a:pt x="1701463" y="0"/>
                </a:cubicBezTo>
                <a:cubicBezTo>
                  <a:pt x="1855334" y="-63947"/>
                  <a:pt x="1920836" y="10947"/>
                  <a:pt x="2098471" y="0"/>
                </a:cubicBezTo>
                <a:cubicBezTo>
                  <a:pt x="2276106" y="-10947"/>
                  <a:pt x="2442534" y="16519"/>
                  <a:pt x="2665625" y="0"/>
                </a:cubicBezTo>
                <a:cubicBezTo>
                  <a:pt x="2888716" y="-16519"/>
                  <a:pt x="2992376" y="31805"/>
                  <a:pt x="3289494" y="0"/>
                </a:cubicBezTo>
                <a:cubicBezTo>
                  <a:pt x="3586612" y="-31805"/>
                  <a:pt x="3601137" y="64478"/>
                  <a:pt x="3856649" y="0"/>
                </a:cubicBezTo>
                <a:cubicBezTo>
                  <a:pt x="4112161" y="-64478"/>
                  <a:pt x="4166825" y="28281"/>
                  <a:pt x="4367087" y="0"/>
                </a:cubicBezTo>
                <a:cubicBezTo>
                  <a:pt x="4567349" y="-28281"/>
                  <a:pt x="4616854" y="41902"/>
                  <a:pt x="4764095" y="0"/>
                </a:cubicBezTo>
                <a:cubicBezTo>
                  <a:pt x="4911336" y="-41902"/>
                  <a:pt x="5266001" y="82789"/>
                  <a:pt x="5671542" y="0"/>
                </a:cubicBezTo>
                <a:cubicBezTo>
                  <a:pt x="5683120" y="86948"/>
                  <a:pt x="5651656" y="211161"/>
                  <a:pt x="5671542" y="418449"/>
                </a:cubicBezTo>
                <a:cubicBezTo>
                  <a:pt x="5691428" y="625737"/>
                  <a:pt x="5644432" y="715323"/>
                  <a:pt x="5671542" y="853977"/>
                </a:cubicBezTo>
                <a:cubicBezTo>
                  <a:pt x="5522503" y="875200"/>
                  <a:pt x="5383471" y="812935"/>
                  <a:pt x="5274534" y="853977"/>
                </a:cubicBezTo>
                <a:cubicBezTo>
                  <a:pt x="5165597" y="895019"/>
                  <a:pt x="4982733" y="853952"/>
                  <a:pt x="4820811" y="853977"/>
                </a:cubicBezTo>
                <a:cubicBezTo>
                  <a:pt x="4658889" y="854002"/>
                  <a:pt x="4453593" y="802827"/>
                  <a:pt x="4310372" y="853977"/>
                </a:cubicBezTo>
                <a:cubicBezTo>
                  <a:pt x="4167151" y="905127"/>
                  <a:pt x="3833056" y="849217"/>
                  <a:pt x="3686502" y="853977"/>
                </a:cubicBezTo>
                <a:cubicBezTo>
                  <a:pt x="3539948" y="858737"/>
                  <a:pt x="3304176" y="798731"/>
                  <a:pt x="3119348" y="853977"/>
                </a:cubicBezTo>
                <a:cubicBezTo>
                  <a:pt x="2934520" y="909223"/>
                  <a:pt x="2648768" y="836716"/>
                  <a:pt x="2438763" y="853977"/>
                </a:cubicBezTo>
                <a:cubicBezTo>
                  <a:pt x="2228758" y="871238"/>
                  <a:pt x="1960038" y="780553"/>
                  <a:pt x="1758178" y="853977"/>
                </a:cubicBezTo>
                <a:cubicBezTo>
                  <a:pt x="1556319" y="927401"/>
                  <a:pt x="1418756" y="791916"/>
                  <a:pt x="1191024" y="853977"/>
                </a:cubicBezTo>
                <a:cubicBezTo>
                  <a:pt x="963292" y="916038"/>
                  <a:pt x="930871" y="829136"/>
                  <a:pt x="794016" y="853977"/>
                </a:cubicBezTo>
                <a:cubicBezTo>
                  <a:pt x="657161" y="878818"/>
                  <a:pt x="261987" y="759940"/>
                  <a:pt x="0" y="853977"/>
                </a:cubicBezTo>
                <a:cubicBezTo>
                  <a:pt x="-28528" y="735548"/>
                  <a:pt x="32992" y="542810"/>
                  <a:pt x="0" y="426989"/>
                </a:cubicBezTo>
                <a:cubicBezTo>
                  <a:pt x="-32992" y="311168"/>
                  <a:pt x="12481" y="135374"/>
                  <a:pt x="0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3749021527">
                  <ask:type>
                    <ask:lineSketchScribble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pPr algn="ctr"/>
            <a:r>
              <a:rPr lang="it-IT" sz="4000" b="1" dirty="0"/>
              <a:t>Gestione Intraoperatoria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Risultati immagini per bmi formula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600" y="3991032"/>
            <a:ext cx="2857520" cy="94421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-27384"/>
            <a:ext cx="7886700" cy="1325563"/>
          </a:xfrm>
        </p:spPr>
        <p:txBody>
          <a:bodyPr anchor="ctr">
            <a:normAutofit/>
          </a:bodyPr>
          <a:lstStyle/>
          <a:p>
            <a:pPr algn="ctr"/>
            <a:r>
              <a:rPr lang="it-IT" sz="4000" b="1" dirty="0"/>
              <a:t>OBESITA’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71473" y="1315851"/>
            <a:ext cx="8321007" cy="51166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400" dirty="0"/>
              <a:t>Definizione OMS</a:t>
            </a:r>
          </a:p>
          <a:p>
            <a:pPr algn="just">
              <a:buNone/>
            </a:pPr>
            <a:r>
              <a:rPr lang="it-IT" sz="2000" dirty="0"/>
              <a:t>	Condizione caratterizzata da eccessivo peso corporeo per accumulo di tessuto adiposo, in misura tale da influire negativamente sullo stato di salute</a:t>
            </a:r>
          </a:p>
          <a:p>
            <a:pPr>
              <a:buNone/>
            </a:pPr>
            <a:endParaRPr lang="it-IT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 l="26008" t="30512" r="34032" b="23622"/>
          <a:stretch>
            <a:fillRect/>
          </a:stretch>
        </p:blipFill>
        <p:spPr bwMode="auto">
          <a:xfrm>
            <a:off x="4734471" y="3212976"/>
            <a:ext cx="387411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850070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6129" y="2204864"/>
            <a:ext cx="7471742" cy="34563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2000" dirty="0">
                <a:solidFill>
                  <a:srgbClr val="FF0000"/>
                </a:solidFill>
              </a:rPr>
              <a:t>Ventilazione protettiva</a:t>
            </a:r>
          </a:p>
          <a:p>
            <a:pPr algn="just"/>
            <a:r>
              <a:rPr lang="it-IT" sz="2000" dirty="0"/>
              <a:t>In corso di procedure chirurgiche prolungate: Bassi volumi </a:t>
            </a:r>
            <a:r>
              <a:rPr lang="it-IT" sz="2000" dirty="0" err="1"/>
              <a:t>tidal</a:t>
            </a:r>
            <a:r>
              <a:rPr lang="it-IT" sz="2000" dirty="0"/>
              <a:t> 6-8 ml/kg ed ↑ della frequenza respiratoria per ottenere comunque una adeguata ventilazione/minuto.</a:t>
            </a:r>
          </a:p>
          <a:p>
            <a:pPr>
              <a:buNone/>
            </a:pPr>
            <a:endParaRPr lang="it-IT" sz="2000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it-IT" sz="2000" dirty="0">
                <a:solidFill>
                  <a:srgbClr val="FF0000"/>
                </a:solidFill>
              </a:rPr>
              <a:t>Prevenzione delle atelettasie</a:t>
            </a:r>
          </a:p>
          <a:p>
            <a:pPr algn="just">
              <a:spcAft>
                <a:spcPts val="600"/>
              </a:spcAft>
            </a:pPr>
            <a:r>
              <a:rPr lang="it-IT" sz="2000" dirty="0"/>
              <a:t>Applicazione di PEEP: per l’elevato rischio di ipossia postoperatoria</a:t>
            </a:r>
          </a:p>
          <a:p>
            <a:r>
              <a:rPr lang="it-IT" sz="2000" dirty="0"/>
              <a:t>Manovre di reclutamento alveolare ogni 10 min con una PEEP di 10 cm/H</a:t>
            </a:r>
            <a:r>
              <a:rPr lang="it-IT" sz="2000" baseline="-25000" dirty="0"/>
              <a:t>2</a:t>
            </a:r>
            <a:r>
              <a:rPr lang="it-IT" sz="2000" dirty="0"/>
              <a:t>O</a:t>
            </a: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D06C04C1-203D-3669-3117-F6D375762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6229" y="717635"/>
            <a:ext cx="5671542" cy="853977"/>
          </a:xfrm>
          <a:custGeom>
            <a:avLst/>
            <a:gdLst>
              <a:gd name="connsiteX0" fmla="*/ 0 w 5671542"/>
              <a:gd name="connsiteY0" fmla="*/ 0 h 853977"/>
              <a:gd name="connsiteX1" fmla="*/ 453723 w 5671542"/>
              <a:gd name="connsiteY1" fmla="*/ 0 h 853977"/>
              <a:gd name="connsiteX2" fmla="*/ 964162 w 5671542"/>
              <a:gd name="connsiteY2" fmla="*/ 0 h 853977"/>
              <a:gd name="connsiteX3" fmla="*/ 1417886 w 5671542"/>
              <a:gd name="connsiteY3" fmla="*/ 0 h 853977"/>
              <a:gd name="connsiteX4" fmla="*/ 1814893 w 5671542"/>
              <a:gd name="connsiteY4" fmla="*/ 0 h 853977"/>
              <a:gd name="connsiteX5" fmla="*/ 2268617 w 5671542"/>
              <a:gd name="connsiteY5" fmla="*/ 0 h 853977"/>
              <a:gd name="connsiteX6" fmla="*/ 2949202 w 5671542"/>
              <a:gd name="connsiteY6" fmla="*/ 0 h 853977"/>
              <a:gd name="connsiteX7" fmla="*/ 3573071 w 5671542"/>
              <a:gd name="connsiteY7" fmla="*/ 0 h 853977"/>
              <a:gd name="connsiteX8" fmla="*/ 3970079 w 5671542"/>
              <a:gd name="connsiteY8" fmla="*/ 0 h 853977"/>
              <a:gd name="connsiteX9" fmla="*/ 4423803 w 5671542"/>
              <a:gd name="connsiteY9" fmla="*/ 0 h 853977"/>
              <a:gd name="connsiteX10" fmla="*/ 5047672 w 5671542"/>
              <a:gd name="connsiteY10" fmla="*/ 0 h 853977"/>
              <a:gd name="connsiteX11" fmla="*/ 5671542 w 5671542"/>
              <a:gd name="connsiteY11" fmla="*/ 0 h 853977"/>
              <a:gd name="connsiteX12" fmla="*/ 5671542 w 5671542"/>
              <a:gd name="connsiteY12" fmla="*/ 435528 h 853977"/>
              <a:gd name="connsiteX13" fmla="*/ 5671542 w 5671542"/>
              <a:gd name="connsiteY13" fmla="*/ 853977 h 853977"/>
              <a:gd name="connsiteX14" fmla="*/ 5161103 w 5671542"/>
              <a:gd name="connsiteY14" fmla="*/ 853977 h 853977"/>
              <a:gd name="connsiteX15" fmla="*/ 4593949 w 5671542"/>
              <a:gd name="connsiteY15" fmla="*/ 853977 h 853977"/>
              <a:gd name="connsiteX16" fmla="*/ 3913364 w 5671542"/>
              <a:gd name="connsiteY16" fmla="*/ 853977 h 853977"/>
              <a:gd name="connsiteX17" fmla="*/ 3289494 w 5671542"/>
              <a:gd name="connsiteY17" fmla="*/ 853977 h 853977"/>
              <a:gd name="connsiteX18" fmla="*/ 2665625 w 5671542"/>
              <a:gd name="connsiteY18" fmla="*/ 853977 h 853977"/>
              <a:gd name="connsiteX19" fmla="*/ 2211901 w 5671542"/>
              <a:gd name="connsiteY19" fmla="*/ 853977 h 853977"/>
              <a:gd name="connsiteX20" fmla="*/ 1644747 w 5671542"/>
              <a:gd name="connsiteY20" fmla="*/ 853977 h 853977"/>
              <a:gd name="connsiteX21" fmla="*/ 1134308 w 5671542"/>
              <a:gd name="connsiteY21" fmla="*/ 853977 h 853977"/>
              <a:gd name="connsiteX22" fmla="*/ 680585 w 5671542"/>
              <a:gd name="connsiteY22" fmla="*/ 853977 h 853977"/>
              <a:gd name="connsiteX23" fmla="*/ 0 w 5671542"/>
              <a:gd name="connsiteY23" fmla="*/ 853977 h 853977"/>
              <a:gd name="connsiteX24" fmla="*/ 0 w 5671542"/>
              <a:gd name="connsiteY24" fmla="*/ 444068 h 853977"/>
              <a:gd name="connsiteX25" fmla="*/ 0 w 5671542"/>
              <a:gd name="connsiteY25" fmla="*/ 0 h 853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671542" h="853977" fill="none" extrusionOk="0">
                <a:moveTo>
                  <a:pt x="0" y="0"/>
                </a:moveTo>
                <a:cubicBezTo>
                  <a:pt x="222830" y="-33266"/>
                  <a:pt x="342364" y="21539"/>
                  <a:pt x="453723" y="0"/>
                </a:cubicBezTo>
                <a:cubicBezTo>
                  <a:pt x="565082" y="-21539"/>
                  <a:pt x="854373" y="49175"/>
                  <a:pt x="964162" y="0"/>
                </a:cubicBezTo>
                <a:cubicBezTo>
                  <a:pt x="1073951" y="-49175"/>
                  <a:pt x="1287510" y="21085"/>
                  <a:pt x="1417886" y="0"/>
                </a:cubicBezTo>
                <a:cubicBezTo>
                  <a:pt x="1548262" y="-21085"/>
                  <a:pt x="1651719" y="4676"/>
                  <a:pt x="1814893" y="0"/>
                </a:cubicBezTo>
                <a:cubicBezTo>
                  <a:pt x="1978067" y="-4676"/>
                  <a:pt x="2176803" y="5967"/>
                  <a:pt x="2268617" y="0"/>
                </a:cubicBezTo>
                <a:cubicBezTo>
                  <a:pt x="2360431" y="-5967"/>
                  <a:pt x="2647384" y="20095"/>
                  <a:pt x="2949202" y="0"/>
                </a:cubicBezTo>
                <a:cubicBezTo>
                  <a:pt x="3251020" y="-20095"/>
                  <a:pt x="3416517" y="35055"/>
                  <a:pt x="3573071" y="0"/>
                </a:cubicBezTo>
                <a:cubicBezTo>
                  <a:pt x="3729625" y="-35055"/>
                  <a:pt x="3877157" y="22735"/>
                  <a:pt x="3970079" y="0"/>
                </a:cubicBezTo>
                <a:cubicBezTo>
                  <a:pt x="4063001" y="-22735"/>
                  <a:pt x="4215126" y="27813"/>
                  <a:pt x="4423803" y="0"/>
                </a:cubicBezTo>
                <a:cubicBezTo>
                  <a:pt x="4632480" y="-27813"/>
                  <a:pt x="4752799" y="9364"/>
                  <a:pt x="5047672" y="0"/>
                </a:cubicBezTo>
                <a:cubicBezTo>
                  <a:pt x="5342545" y="-9364"/>
                  <a:pt x="5392923" y="13623"/>
                  <a:pt x="5671542" y="0"/>
                </a:cubicBezTo>
                <a:cubicBezTo>
                  <a:pt x="5713953" y="181180"/>
                  <a:pt x="5631790" y="323867"/>
                  <a:pt x="5671542" y="435528"/>
                </a:cubicBezTo>
                <a:cubicBezTo>
                  <a:pt x="5711294" y="547189"/>
                  <a:pt x="5665893" y="768886"/>
                  <a:pt x="5671542" y="853977"/>
                </a:cubicBezTo>
                <a:cubicBezTo>
                  <a:pt x="5426002" y="873247"/>
                  <a:pt x="5333391" y="828449"/>
                  <a:pt x="5161103" y="853977"/>
                </a:cubicBezTo>
                <a:cubicBezTo>
                  <a:pt x="4988815" y="879505"/>
                  <a:pt x="4739802" y="808167"/>
                  <a:pt x="4593949" y="853977"/>
                </a:cubicBezTo>
                <a:cubicBezTo>
                  <a:pt x="4448096" y="899787"/>
                  <a:pt x="4159535" y="793588"/>
                  <a:pt x="3913364" y="853977"/>
                </a:cubicBezTo>
                <a:cubicBezTo>
                  <a:pt x="3667193" y="914366"/>
                  <a:pt x="3526515" y="834601"/>
                  <a:pt x="3289494" y="853977"/>
                </a:cubicBezTo>
                <a:cubicBezTo>
                  <a:pt x="3052473" y="873353"/>
                  <a:pt x="2918079" y="803701"/>
                  <a:pt x="2665625" y="853977"/>
                </a:cubicBezTo>
                <a:cubicBezTo>
                  <a:pt x="2413171" y="904253"/>
                  <a:pt x="2417860" y="844673"/>
                  <a:pt x="2211901" y="853977"/>
                </a:cubicBezTo>
                <a:cubicBezTo>
                  <a:pt x="2005942" y="863281"/>
                  <a:pt x="1767636" y="806044"/>
                  <a:pt x="1644747" y="853977"/>
                </a:cubicBezTo>
                <a:cubicBezTo>
                  <a:pt x="1521858" y="901910"/>
                  <a:pt x="1242939" y="794042"/>
                  <a:pt x="1134308" y="853977"/>
                </a:cubicBezTo>
                <a:cubicBezTo>
                  <a:pt x="1025677" y="913912"/>
                  <a:pt x="882536" y="845311"/>
                  <a:pt x="680585" y="853977"/>
                </a:cubicBezTo>
                <a:cubicBezTo>
                  <a:pt x="478634" y="862643"/>
                  <a:pt x="220962" y="802607"/>
                  <a:pt x="0" y="853977"/>
                </a:cubicBezTo>
                <a:cubicBezTo>
                  <a:pt x="-25936" y="660222"/>
                  <a:pt x="47188" y="572739"/>
                  <a:pt x="0" y="444068"/>
                </a:cubicBezTo>
                <a:cubicBezTo>
                  <a:pt x="-47188" y="315397"/>
                  <a:pt x="22797" y="125767"/>
                  <a:pt x="0" y="0"/>
                </a:cubicBezTo>
                <a:close/>
              </a:path>
              <a:path w="5671542" h="853977" stroke="0" extrusionOk="0">
                <a:moveTo>
                  <a:pt x="0" y="0"/>
                </a:moveTo>
                <a:cubicBezTo>
                  <a:pt x="79691" y="-46041"/>
                  <a:pt x="228004" y="36430"/>
                  <a:pt x="397008" y="0"/>
                </a:cubicBezTo>
                <a:cubicBezTo>
                  <a:pt x="566012" y="-36430"/>
                  <a:pt x="791868" y="74190"/>
                  <a:pt x="1020878" y="0"/>
                </a:cubicBezTo>
                <a:cubicBezTo>
                  <a:pt x="1249888" y="-74190"/>
                  <a:pt x="1547592" y="63947"/>
                  <a:pt x="1701463" y="0"/>
                </a:cubicBezTo>
                <a:cubicBezTo>
                  <a:pt x="1855334" y="-63947"/>
                  <a:pt x="1920836" y="10947"/>
                  <a:pt x="2098471" y="0"/>
                </a:cubicBezTo>
                <a:cubicBezTo>
                  <a:pt x="2276106" y="-10947"/>
                  <a:pt x="2442534" y="16519"/>
                  <a:pt x="2665625" y="0"/>
                </a:cubicBezTo>
                <a:cubicBezTo>
                  <a:pt x="2888716" y="-16519"/>
                  <a:pt x="2992376" y="31805"/>
                  <a:pt x="3289494" y="0"/>
                </a:cubicBezTo>
                <a:cubicBezTo>
                  <a:pt x="3586612" y="-31805"/>
                  <a:pt x="3601137" y="64478"/>
                  <a:pt x="3856649" y="0"/>
                </a:cubicBezTo>
                <a:cubicBezTo>
                  <a:pt x="4112161" y="-64478"/>
                  <a:pt x="4166825" y="28281"/>
                  <a:pt x="4367087" y="0"/>
                </a:cubicBezTo>
                <a:cubicBezTo>
                  <a:pt x="4567349" y="-28281"/>
                  <a:pt x="4616854" y="41902"/>
                  <a:pt x="4764095" y="0"/>
                </a:cubicBezTo>
                <a:cubicBezTo>
                  <a:pt x="4911336" y="-41902"/>
                  <a:pt x="5266001" y="82789"/>
                  <a:pt x="5671542" y="0"/>
                </a:cubicBezTo>
                <a:cubicBezTo>
                  <a:pt x="5683120" y="86948"/>
                  <a:pt x="5651656" y="211161"/>
                  <a:pt x="5671542" y="418449"/>
                </a:cubicBezTo>
                <a:cubicBezTo>
                  <a:pt x="5691428" y="625737"/>
                  <a:pt x="5644432" y="715323"/>
                  <a:pt x="5671542" y="853977"/>
                </a:cubicBezTo>
                <a:cubicBezTo>
                  <a:pt x="5522503" y="875200"/>
                  <a:pt x="5383471" y="812935"/>
                  <a:pt x="5274534" y="853977"/>
                </a:cubicBezTo>
                <a:cubicBezTo>
                  <a:pt x="5165597" y="895019"/>
                  <a:pt x="4982733" y="853952"/>
                  <a:pt x="4820811" y="853977"/>
                </a:cubicBezTo>
                <a:cubicBezTo>
                  <a:pt x="4658889" y="854002"/>
                  <a:pt x="4453593" y="802827"/>
                  <a:pt x="4310372" y="853977"/>
                </a:cubicBezTo>
                <a:cubicBezTo>
                  <a:pt x="4167151" y="905127"/>
                  <a:pt x="3833056" y="849217"/>
                  <a:pt x="3686502" y="853977"/>
                </a:cubicBezTo>
                <a:cubicBezTo>
                  <a:pt x="3539948" y="858737"/>
                  <a:pt x="3304176" y="798731"/>
                  <a:pt x="3119348" y="853977"/>
                </a:cubicBezTo>
                <a:cubicBezTo>
                  <a:pt x="2934520" y="909223"/>
                  <a:pt x="2648768" y="836716"/>
                  <a:pt x="2438763" y="853977"/>
                </a:cubicBezTo>
                <a:cubicBezTo>
                  <a:pt x="2228758" y="871238"/>
                  <a:pt x="1960038" y="780553"/>
                  <a:pt x="1758178" y="853977"/>
                </a:cubicBezTo>
                <a:cubicBezTo>
                  <a:pt x="1556319" y="927401"/>
                  <a:pt x="1418756" y="791916"/>
                  <a:pt x="1191024" y="853977"/>
                </a:cubicBezTo>
                <a:cubicBezTo>
                  <a:pt x="963292" y="916038"/>
                  <a:pt x="930871" y="829136"/>
                  <a:pt x="794016" y="853977"/>
                </a:cubicBezTo>
                <a:cubicBezTo>
                  <a:pt x="657161" y="878818"/>
                  <a:pt x="261987" y="759940"/>
                  <a:pt x="0" y="853977"/>
                </a:cubicBezTo>
                <a:cubicBezTo>
                  <a:pt x="-28528" y="735548"/>
                  <a:pt x="32992" y="542810"/>
                  <a:pt x="0" y="426989"/>
                </a:cubicBezTo>
                <a:cubicBezTo>
                  <a:pt x="-32992" y="311168"/>
                  <a:pt x="12481" y="135374"/>
                  <a:pt x="0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3749021527">
                  <ask:type>
                    <ask:lineSketchScribble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pPr algn="ctr"/>
            <a:r>
              <a:rPr lang="it-IT" sz="4000" b="1" dirty="0"/>
              <a:t>Gestione Intraoperatoria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2276872"/>
            <a:ext cx="7886700" cy="3900090"/>
          </a:xfrm>
        </p:spPr>
        <p:txBody>
          <a:bodyPr>
            <a:normAutofit/>
          </a:bodyPr>
          <a:lstStyle/>
          <a:p>
            <a:pPr>
              <a:buNone/>
            </a:pPr>
            <a:endParaRPr lang="it-IT" sz="2000" dirty="0"/>
          </a:p>
          <a:p>
            <a:pPr>
              <a:buNone/>
            </a:pPr>
            <a:r>
              <a:rPr lang="it-IT" sz="2000" dirty="0"/>
              <a:t>La maggior parte delle evidenze scientifiche sono a favore  di un’anestesia </a:t>
            </a:r>
            <a:r>
              <a:rPr lang="it-IT" sz="2000" dirty="0">
                <a:solidFill>
                  <a:srgbClr val="FF0000"/>
                </a:solidFill>
              </a:rPr>
              <a:t>loco-regionale o combinata </a:t>
            </a:r>
            <a:r>
              <a:rPr lang="it-IT" sz="2000" dirty="0"/>
              <a:t>peridurale e generale bilanciata. </a:t>
            </a:r>
          </a:p>
          <a:p>
            <a:pPr>
              <a:buNone/>
            </a:pPr>
            <a:endParaRPr lang="it-IT" sz="2000" dirty="0">
              <a:solidFill>
                <a:srgbClr val="FF0000"/>
              </a:solidFill>
            </a:endParaRPr>
          </a:p>
          <a:p>
            <a:r>
              <a:rPr lang="it-IT" sz="2000" dirty="0"/>
              <a:t>È </a:t>
            </a:r>
            <a:r>
              <a:rPr lang="it-IT" sz="2000" dirty="0" err="1"/>
              <a:t>mandatorio</a:t>
            </a:r>
            <a:r>
              <a:rPr lang="it-IT" sz="2000" dirty="0"/>
              <a:t> un piano di gestione delle vie aeree</a:t>
            </a:r>
          </a:p>
          <a:p>
            <a:r>
              <a:rPr lang="it-IT" sz="2000" dirty="0"/>
              <a:t>Difficoltà tecniche nell’esecuzione dell’ALR</a:t>
            </a:r>
          </a:p>
          <a:p>
            <a:r>
              <a:rPr lang="it-IT" sz="2000" dirty="0"/>
              <a:t>Se è richiesta </a:t>
            </a:r>
            <a:r>
              <a:rPr lang="it-IT" sz="2000" dirty="0" err="1"/>
              <a:t>sedazione</a:t>
            </a:r>
            <a:r>
              <a:rPr lang="it-IT" sz="2000" dirty="0"/>
              <a:t> questa dovrebbe essere limitata al minimo</a:t>
            </a:r>
          </a:p>
          <a:p>
            <a:r>
              <a:rPr lang="it-IT" sz="2000" dirty="0"/>
              <a:t>Dose di anestetico calcolata sul IBW e per i blocchi </a:t>
            </a:r>
            <a:r>
              <a:rPr lang="it-IT" sz="2000" dirty="0" err="1"/>
              <a:t>neurassiali</a:t>
            </a:r>
            <a:r>
              <a:rPr lang="it-IT" sz="2000" dirty="0"/>
              <a:t> centrali dose standard</a:t>
            </a:r>
          </a:p>
          <a:p>
            <a:endParaRPr lang="it-IT" sz="2000" dirty="0"/>
          </a:p>
        </p:txBody>
      </p:sp>
      <p:sp>
        <p:nvSpPr>
          <p:cNvPr id="6" name="Rettangolo 5"/>
          <p:cNvSpPr/>
          <p:nvPr/>
        </p:nvSpPr>
        <p:spPr>
          <a:xfrm>
            <a:off x="628650" y="5589240"/>
            <a:ext cx="82153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 err="1"/>
              <a:t>Ingrande</a:t>
            </a:r>
            <a:r>
              <a:rPr lang="it-IT" sz="1200" dirty="0"/>
              <a:t> J, </a:t>
            </a:r>
            <a:r>
              <a:rPr lang="it-IT" sz="1200" dirty="0" err="1"/>
              <a:t>Brodsky</a:t>
            </a:r>
            <a:r>
              <a:rPr lang="it-IT" sz="1200" dirty="0"/>
              <a:t> JB, </a:t>
            </a:r>
            <a:r>
              <a:rPr lang="it-IT" sz="1200" dirty="0" err="1"/>
              <a:t>Lemmens</a:t>
            </a:r>
            <a:r>
              <a:rPr lang="it-IT" sz="1200" dirty="0"/>
              <a:t> HJ. </a:t>
            </a:r>
            <a:r>
              <a:rPr lang="it-IT" sz="1200" dirty="0" err="1"/>
              <a:t>Regional</a:t>
            </a:r>
            <a:r>
              <a:rPr lang="it-IT" sz="1200" dirty="0"/>
              <a:t> </a:t>
            </a:r>
            <a:r>
              <a:rPr lang="it-IT" sz="1200" dirty="0" err="1"/>
              <a:t>anesthesia</a:t>
            </a:r>
            <a:r>
              <a:rPr lang="it-IT" sz="1200" dirty="0"/>
              <a:t> </a:t>
            </a:r>
            <a:r>
              <a:rPr lang="en-US" sz="1200" dirty="0"/>
              <a:t>and obesity. </a:t>
            </a:r>
            <a:r>
              <a:rPr lang="en-US" sz="1200" dirty="0" err="1"/>
              <a:t>Curr</a:t>
            </a:r>
            <a:r>
              <a:rPr lang="en-US" sz="1200" dirty="0"/>
              <a:t> </a:t>
            </a:r>
            <a:r>
              <a:rPr lang="en-US" sz="1200" dirty="0" err="1"/>
              <a:t>Opin</a:t>
            </a:r>
            <a:r>
              <a:rPr lang="en-US" sz="1200" dirty="0"/>
              <a:t> </a:t>
            </a:r>
            <a:r>
              <a:rPr lang="en-US" sz="1200" dirty="0" err="1"/>
              <a:t>Anaesthesiol</a:t>
            </a:r>
            <a:r>
              <a:rPr lang="en-US" sz="1200" dirty="0"/>
              <a:t> 2009;22:683-6. </a:t>
            </a:r>
          </a:p>
          <a:p>
            <a:r>
              <a:rPr lang="en-US" sz="1200" dirty="0"/>
              <a:t>Practice Guidelines for the Prevention, Detection and Management of Respiratory Depression Associated with </a:t>
            </a:r>
            <a:r>
              <a:rPr lang="en-US" sz="1200" dirty="0" err="1"/>
              <a:t>Neuraxial</a:t>
            </a:r>
            <a:r>
              <a:rPr lang="en-US" sz="1200" dirty="0"/>
              <a:t> Opioid Administration: An Updated Report by the American Society of Anesthesiologists Task Force on </a:t>
            </a:r>
            <a:r>
              <a:rPr lang="en-US" sz="1200" dirty="0" err="1"/>
              <a:t>Neuraxial</a:t>
            </a:r>
            <a:r>
              <a:rPr lang="en-US" sz="1200" dirty="0"/>
              <a:t> Opioids and the American Society of Regional Anesthesia and </a:t>
            </a:r>
            <a:r>
              <a:rPr lang="it-IT" sz="1200" dirty="0" err="1"/>
              <a:t>Pain</a:t>
            </a:r>
            <a:r>
              <a:rPr lang="it-IT" sz="1200" dirty="0"/>
              <a:t> Medicine. </a:t>
            </a:r>
            <a:r>
              <a:rPr lang="it-IT" sz="1200" dirty="0" err="1"/>
              <a:t>Anesthesiology</a:t>
            </a:r>
            <a:r>
              <a:rPr lang="it-IT" sz="1200" dirty="0"/>
              <a:t> 2016;124:535-52.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8FC2B77-2F9E-0CFD-5DC0-C7D1E6314F75}"/>
              </a:ext>
            </a:extLst>
          </p:cNvPr>
          <p:cNvSpPr txBox="1"/>
          <p:nvPr/>
        </p:nvSpPr>
        <p:spPr>
          <a:xfrm>
            <a:off x="1520661" y="1887215"/>
            <a:ext cx="6102678" cy="461665"/>
          </a:xfrm>
          <a:custGeom>
            <a:avLst/>
            <a:gdLst>
              <a:gd name="connsiteX0" fmla="*/ 0 w 6102678"/>
              <a:gd name="connsiteY0" fmla="*/ 0 h 461665"/>
              <a:gd name="connsiteX1" fmla="*/ 371709 w 6102678"/>
              <a:gd name="connsiteY1" fmla="*/ 0 h 461665"/>
              <a:gd name="connsiteX2" fmla="*/ 1048551 w 6102678"/>
              <a:gd name="connsiteY2" fmla="*/ 0 h 461665"/>
              <a:gd name="connsiteX3" fmla="*/ 1664367 w 6102678"/>
              <a:gd name="connsiteY3" fmla="*/ 0 h 461665"/>
              <a:gd name="connsiteX4" fmla="*/ 2036075 w 6102678"/>
              <a:gd name="connsiteY4" fmla="*/ 0 h 461665"/>
              <a:gd name="connsiteX5" fmla="*/ 2529837 w 6102678"/>
              <a:gd name="connsiteY5" fmla="*/ 0 h 461665"/>
              <a:gd name="connsiteX6" fmla="*/ 3206680 w 6102678"/>
              <a:gd name="connsiteY6" fmla="*/ 0 h 461665"/>
              <a:gd name="connsiteX7" fmla="*/ 3761469 w 6102678"/>
              <a:gd name="connsiteY7" fmla="*/ 0 h 461665"/>
              <a:gd name="connsiteX8" fmla="*/ 4377284 w 6102678"/>
              <a:gd name="connsiteY8" fmla="*/ 0 h 461665"/>
              <a:gd name="connsiteX9" fmla="*/ 4871047 w 6102678"/>
              <a:gd name="connsiteY9" fmla="*/ 0 h 461665"/>
              <a:gd name="connsiteX10" fmla="*/ 5425836 w 6102678"/>
              <a:gd name="connsiteY10" fmla="*/ 0 h 461665"/>
              <a:gd name="connsiteX11" fmla="*/ 6102678 w 6102678"/>
              <a:gd name="connsiteY11" fmla="*/ 0 h 461665"/>
              <a:gd name="connsiteX12" fmla="*/ 6102678 w 6102678"/>
              <a:gd name="connsiteY12" fmla="*/ 461665 h 461665"/>
              <a:gd name="connsiteX13" fmla="*/ 5730969 w 6102678"/>
              <a:gd name="connsiteY13" fmla="*/ 461665 h 461665"/>
              <a:gd name="connsiteX14" fmla="*/ 5359261 w 6102678"/>
              <a:gd name="connsiteY14" fmla="*/ 461665 h 461665"/>
              <a:gd name="connsiteX15" fmla="*/ 4743445 w 6102678"/>
              <a:gd name="connsiteY15" fmla="*/ 461665 h 461665"/>
              <a:gd name="connsiteX16" fmla="*/ 4371737 w 6102678"/>
              <a:gd name="connsiteY16" fmla="*/ 461665 h 461665"/>
              <a:gd name="connsiteX17" fmla="*/ 3816948 w 6102678"/>
              <a:gd name="connsiteY17" fmla="*/ 461665 h 461665"/>
              <a:gd name="connsiteX18" fmla="*/ 3384212 w 6102678"/>
              <a:gd name="connsiteY18" fmla="*/ 461665 h 461665"/>
              <a:gd name="connsiteX19" fmla="*/ 2829423 w 6102678"/>
              <a:gd name="connsiteY19" fmla="*/ 461665 h 461665"/>
              <a:gd name="connsiteX20" fmla="*/ 2274635 w 6102678"/>
              <a:gd name="connsiteY20" fmla="*/ 461665 h 461665"/>
              <a:gd name="connsiteX21" fmla="*/ 1719846 w 6102678"/>
              <a:gd name="connsiteY21" fmla="*/ 461665 h 461665"/>
              <a:gd name="connsiteX22" fmla="*/ 1165057 w 6102678"/>
              <a:gd name="connsiteY22" fmla="*/ 461665 h 461665"/>
              <a:gd name="connsiteX23" fmla="*/ 671295 w 6102678"/>
              <a:gd name="connsiteY23" fmla="*/ 461665 h 461665"/>
              <a:gd name="connsiteX24" fmla="*/ 0 w 6102678"/>
              <a:gd name="connsiteY24" fmla="*/ 461665 h 461665"/>
              <a:gd name="connsiteX25" fmla="*/ 0 w 6102678"/>
              <a:gd name="connsiteY25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102678" h="461665" fill="none" extrusionOk="0">
                <a:moveTo>
                  <a:pt x="0" y="0"/>
                </a:moveTo>
                <a:cubicBezTo>
                  <a:pt x="77969" y="-30304"/>
                  <a:pt x="210749" y="38746"/>
                  <a:pt x="371709" y="0"/>
                </a:cubicBezTo>
                <a:cubicBezTo>
                  <a:pt x="532669" y="-38746"/>
                  <a:pt x="829798" y="70413"/>
                  <a:pt x="1048551" y="0"/>
                </a:cubicBezTo>
                <a:cubicBezTo>
                  <a:pt x="1267304" y="-70413"/>
                  <a:pt x="1381148" y="69697"/>
                  <a:pt x="1664367" y="0"/>
                </a:cubicBezTo>
                <a:cubicBezTo>
                  <a:pt x="1947586" y="-69697"/>
                  <a:pt x="1946102" y="31879"/>
                  <a:pt x="2036075" y="0"/>
                </a:cubicBezTo>
                <a:cubicBezTo>
                  <a:pt x="2126048" y="-31879"/>
                  <a:pt x="2383534" y="53379"/>
                  <a:pt x="2529837" y="0"/>
                </a:cubicBezTo>
                <a:cubicBezTo>
                  <a:pt x="2676140" y="-53379"/>
                  <a:pt x="2870976" y="22095"/>
                  <a:pt x="3206680" y="0"/>
                </a:cubicBezTo>
                <a:cubicBezTo>
                  <a:pt x="3542384" y="-22095"/>
                  <a:pt x="3539237" y="9174"/>
                  <a:pt x="3761469" y="0"/>
                </a:cubicBezTo>
                <a:cubicBezTo>
                  <a:pt x="3983701" y="-9174"/>
                  <a:pt x="4165785" y="64156"/>
                  <a:pt x="4377284" y="0"/>
                </a:cubicBezTo>
                <a:cubicBezTo>
                  <a:pt x="4588783" y="-64156"/>
                  <a:pt x="4659022" y="49135"/>
                  <a:pt x="4871047" y="0"/>
                </a:cubicBezTo>
                <a:cubicBezTo>
                  <a:pt x="5083072" y="-49135"/>
                  <a:pt x="5268126" y="35223"/>
                  <a:pt x="5425836" y="0"/>
                </a:cubicBezTo>
                <a:cubicBezTo>
                  <a:pt x="5583546" y="-35223"/>
                  <a:pt x="5804460" y="23338"/>
                  <a:pt x="6102678" y="0"/>
                </a:cubicBezTo>
                <a:cubicBezTo>
                  <a:pt x="6142746" y="150733"/>
                  <a:pt x="6085632" y="357139"/>
                  <a:pt x="6102678" y="461665"/>
                </a:cubicBezTo>
                <a:cubicBezTo>
                  <a:pt x="5950644" y="497177"/>
                  <a:pt x="5837045" y="438300"/>
                  <a:pt x="5730969" y="461665"/>
                </a:cubicBezTo>
                <a:cubicBezTo>
                  <a:pt x="5624893" y="485030"/>
                  <a:pt x="5515088" y="429782"/>
                  <a:pt x="5359261" y="461665"/>
                </a:cubicBezTo>
                <a:cubicBezTo>
                  <a:pt x="5203434" y="493548"/>
                  <a:pt x="4990959" y="418102"/>
                  <a:pt x="4743445" y="461665"/>
                </a:cubicBezTo>
                <a:cubicBezTo>
                  <a:pt x="4495931" y="505228"/>
                  <a:pt x="4489928" y="435433"/>
                  <a:pt x="4371737" y="461665"/>
                </a:cubicBezTo>
                <a:cubicBezTo>
                  <a:pt x="4253546" y="487897"/>
                  <a:pt x="4024142" y="420579"/>
                  <a:pt x="3816948" y="461665"/>
                </a:cubicBezTo>
                <a:cubicBezTo>
                  <a:pt x="3609754" y="502751"/>
                  <a:pt x="3595256" y="455264"/>
                  <a:pt x="3384212" y="461665"/>
                </a:cubicBezTo>
                <a:cubicBezTo>
                  <a:pt x="3173168" y="468066"/>
                  <a:pt x="2954183" y="417687"/>
                  <a:pt x="2829423" y="461665"/>
                </a:cubicBezTo>
                <a:cubicBezTo>
                  <a:pt x="2704663" y="505643"/>
                  <a:pt x="2521180" y="447396"/>
                  <a:pt x="2274635" y="461665"/>
                </a:cubicBezTo>
                <a:cubicBezTo>
                  <a:pt x="2028090" y="475934"/>
                  <a:pt x="1887257" y="460970"/>
                  <a:pt x="1719846" y="461665"/>
                </a:cubicBezTo>
                <a:cubicBezTo>
                  <a:pt x="1552435" y="462360"/>
                  <a:pt x="1342463" y="442215"/>
                  <a:pt x="1165057" y="461665"/>
                </a:cubicBezTo>
                <a:cubicBezTo>
                  <a:pt x="987651" y="481115"/>
                  <a:pt x="805325" y="459717"/>
                  <a:pt x="671295" y="461665"/>
                </a:cubicBezTo>
                <a:cubicBezTo>
                  <a:pt x="537265" y="463613"/>
                  <a:pt x="147043" y="403735"/>
                  <a:pt x="0" y="461665"/>
                </a:cubicBezTo>
                <a:cubicBezTo>
                  <a:pt x="-4626" y="328533"/>
                  <a:pt x="40458" y="112900"/>
                  <a:pt x="0" y="0"/>
                </a:cubicBezTo>
                <a:close/>
              </a:path>
              <a:path w="6102678" h="461665" stroke="0" extrusionOk="0">
                <a:moveTo>
                  <a:pt x="0" y="0"/>
                </a:moveTo>
                <a:cubicBezTo>
                  <a:pt x="151777" y="-46755"/>
                  <a:pt x="277013" y="25444"/>
                  <a:pt x="493762" y="0"/>
                </a:cubicBezTo>
                <a:cubicBezTo>
                  <a:pt x="710511" y="-25444"/>
                  <a:pt x="765428" y="44087"/>
                  <a:pt x="865471" y="0"/>
                </a:cubicBezTo>
                <a:cubicBezTo>
                  <a:pt x="965514" y="-44087"/>
                  <a:pt x="1301255" y="2170"/>
                  <a:pt x="1542313" y="0"/>
                </a:cubicBezTo>
                <a:cubicBezTo>
                  <a:pt x="1783371" y="-2170"/>
                  <a:pt x="1800112" y="24554"/>
                  <a:pt x="2036075" y="0"/>
                </a:cubicBezTo>
                <a:cubicBezTo>
                  <a:pt x="2272038" y="-24554"/>
                  <a:pt x="2306884" y="18585"/>
                  <a:pt x="2529837" y="0"/>
                </a:cubicBezTo>
                <a:cubicBezTo>
                  <a:pt x="2752790" y="-18585"/>
                  <a:pt x="2914507" y="19700"/>
                  <a:pt x="3206680" y="0"/>
                </a:cubicBezTo>
                <a:cubicBezTo>
                  <a:pt x="3498853" y="-19700"/>
                  <a:pt x="3520427" y="3550"/>
                  <a:pt x="3639415" y="0"/>
                </a:cubicBezTo>
                <a:cubicBezTo>
                  <a:pt x="3758403" y="-3550"/>
                  <a:pt x="4127069" y="78940"/>
                  <a:pt x="4316258" y="0"/>
                </a:cubicBezTo>
                <a:cubicBezTo>
                  <a:pt x="4505447" y="-78940"/>
                  <a:pt x="4819003" y="61752"/>
                  <a:pt x="4993100" y="0"/>
                </a:cubicBezTo>
                <a:cubicBezTo>
                  <a:pt x="5167197" y="-61752"/>
                  <a:pt x="5387032" y="38638"/>
                  <a:pt x="5547889" y="0"/>
                </a:cubicBezTo>
                <a:cubicBezTo>
                  <a:pt x="5708746" y="-38638"/>
                  <a:pt x="5892938" y="18464"/>
                  <a:pt x="6102678" y="0"/>
                </a:cubicBezTo>
                <a:cubicBezTo>
                  <a:pt x="6114689" y="186666"/>
                  <a:pt x="6102499" y="321628"/>
                  <a:pt x="6102678" y="461665"/>
                </a:cubicBezTo>
                <a:cubicBezTo>
                  <a:pt x="5978365" y="493578"/>
                  <a:pt x="5808851" y="446266"/>
                  <a:pt x="5730969" y="461665"/>
                </a:cubicBezTo>
                <a:cubicBezTo>
                  <a:pt x="5653087" y="477064"/>
                  <a:pt x="5318947" y="433328"/>
                  <a:pt x="5054127" y="461665"/>
                </a:cubicBezTo>
                <a:cubicBezTo>
                  <a:pt x="4789307" y="490002"/>
                  <a:pt x="4755678" y="433306"/>
                  <a:pt x="4621392" y="461665"/>
                </a:cubicBezTo>
                <a:cubicBezTo>
                  <a:pt x="4487107" y="490024"/>
                  <a:pt x="4247040" y="425090"/>
                  <a:pt x="4066603" y="461665"/>
                </a:cubicBezTo>
                <a:cubicBezTo>
                  <a:pt x="3886166" y="498240"/>
                  <a:pt x="3673821" y="439464"/>
                  <a:pt x="3389760" y="461665"/>
                </a:cubicBezTo>
                <a:cubicBezTo>
                  <a:pt x="3105699" y="483866"/>
                  <a:pt x="3079234" y="437698"/>
                  <a:pt x="2834971" y="461665"/>
                </a:cubicBezTo>
                <a:cubicBezTo>
                  <a:pt x="2590708" y="485632"/>
                  <a:pt x="2575298" y="437510"/>
                  <a:pt x="2463263" y="461665"/>
                </a:cubicBezTo>
                <a:cubicBezTo>
                  <a:pt x="2351228" y="485820"/>
                  <a:pt x="2191610" y="434134"/>
                  <a:pt x="2030527" y="461665"/>
                </a:cubicBezTo>
                <a:cubicBezTo>
                  <a:pt x="1869444" y="489196"/>
                  <a:pt x="1526490" y="403327"/>
                  <a:pt x="1353685" y="461665"/>
                </a:cubicBezTo>
                <a:cubicBezTo>
                  <a:pt x="1180880" y="520003"/>
                  <a:pt x="1006764" y="443930"/>
                  <a:pt x="798896" y="461665"/>
                </a:cubicBezTo>
                <a:cubicBezTo>
                  <a:pt x="591028" y="479400"/>
                  <a:pt x="293812" y="374588"/>
                  <a:pt x="0" y="461665"/>
                </a:cubicBezTo>
                <a:cubicBezTo>
                  <a:pt x="-9637" y="325272"/>
                  <a:pt x="13225" y="95047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it-IT" sz="2400" dirty="0"/>
              <a:t>Anestesia loco-regionale vs anestesia generale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F443EE5-9D3E-7D22-57BD-E3AC41BF8723}"/>
              </a:ext>
            </a:extLst>
          </p:cNvPr>
          <p:cNvSpPr txBox="1"/>
          <p:nvPr/>
        </p:nvSpPr>
        <p:spPr>
          <a:xfrm>
            <a:off x="4247964" y="3270633"/>
            <a:ext cx="648072" cy="369332"/>
          </a:xfrm>
          <a:custGeom>
            <a:avLst/>
            <a:gdLst>
              <a:gd name="connsiteX0" fmla="*/ 0 w 648072"/>
              <a:gd name="connsiteY0" fmla="*/ 0 h 369332"/>
              <a:gd name="connsiteX1" fmla="*/ 330517 w 648072"/>
              <a:gd name="connsiteY1" fmla="*/ 0 h 369332"/>
              <a:gd name="connsiteX2" fmla="*/ 648072 w 648072"/>
              <a:gd name="connsiteY2" fmla="*/ 0 h 369332"/>
              <a:gd name="connsiteX3" fmla="*/ 648072 w 648072"/>
              <a:gd name="connsiteY3" fmla="*/ 369332 h 369332"/>
              <a:gd name="connsiteX4" fmla="*/ 343478 w 648072"/>
              <a:gd name="connsiteY4" fmla="*/ 369332 h 369332"/>
              <a:gd name="connsiteX5" fmla="*/ 0 w 648072"/>
              <a:gd name="connsiteY5" fmla="*/ 369332 h 369332"/>
              <a:gd name="connsiteX6" fmla="*/ 0 w 648072"/>
              <a:gd name="connsiteY6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8072" h="369332" fill="none" extrusionOk="0">
                <a:moveTo>
                  <a:pt x="0" y="0"/>
                </a:moveTo>
                <a:cubicBezTo>
                  <a:pt x="95510" y="-31097"/>
                  <a:pt x="218420" y="34805"/>
                  <a:pt x="330517" y="0"/>
                </a:cubicBezTo>
                <a:cubicBezTo>
                  <a:pt x="442614" y="-34805"/>
                  <a:pt x="525711" y="7702"/>
                  <a:pt x="648072" y="0"/>
                </a:cubicBezTo>
                <a:cubicBezTo>
                  <a:pt x="671291" y="127666"/>
                  <a:pt x="612316" y="222385"/>
                  <a:pt x="648072" y="369332"/>
                </a:cubicBezTo>
                <a:cubicBezTo>
                  <a:pt x="555221" y="401680"/>
                  <a:pt x="407279" y="365612"/>
                  <a:pt x="343478" y="369332"/>
                </a:cubicBezTo>
                <a:cubicBezTo>
                  <a:pt x="279677" y="373052"/>
                  <a:pt x="131796" y="329438"/>
                  <a:pt x="0" y="369332"/>
                </a:cubicBezTo>
                <a:cubicBezTo>
                  <a:pt x="-12404" y="190194"/>
                  <a:pt x="37097" y="170698"/>
                  <a:pt x="0" y="0"/>
                </a:cubicBezTo>
                <a:close/>
              </a:path>
              <a:path w="648072" h="369332" stroke="0" extrusionOk="0">
                <a:moveTo>
                  <a:pt x="0" y="0"/>
                </a:moveTo>
                <a:cubicBezTo>
                  <a:pt x="127362" y="-6035"/>
                  <a:pt x="256433" y="29618"/>
                  <a:pt x="336997" y="0"/>
                </a:cubicBezTo>
                <a:cubicBezTo>
                  <a:pt x="417561" y="-29618"/>
                  <a:pt x="506713" y="7084"/>
                  <a:pt x="648072" y="0"/>
                </a:cubicBezTo>
                <a:cubicBezTo>
                  <a:pt x="687597" y="144286"/>
                  <a:pt x="606378" y="279249"/>
                  <a:pt x="648072" y="369332"/>
                </a:cubicBezTo>
                <a:cubicBezTo>
                  <a:pt x="573096" y="379036"/>
                  <a:pt x="477113" y="361002"/>
                  <a:pt x="336997" y="369332"/>
                </a:cubicBezTo>
                <a:cubicBezTo>
                  <a:pt x="196882" y="377662"/>
                  <a:pt x="131432" y="358974"/>
                  <a:pt x="0" y="369332"/>
                </a:cubicBezTo>
                <a:cubicBezTo>
                  <a:pt x="-27817" y="291441"/>
                  <a:pt x="21765" y="171748"/>
                  <a:pt x="0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66105824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it-IT" dirty="0"/>
              <a:t>Ma…</a:t>
            </a: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E71DC3E7-B19C-20E4-E92F-E17173684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6229" y="717635"/>
            <a:ext cx="5671542" cy="853977"/>
          </a:xfrm>
          <a:custGeom>
            <a:avLst/>
            <a:gdLst>
              <a:gd name="connsiteX0" fmla="*/ 0 w 5671542"/>
              <a:gd name="connsiteY0" fmla="*/ 0 h 853977"/>
              <a:gd name="connsiteX1" fmla="*/ 453723 w 5671542"/>
              <a:gd name="connsiteY1" fmla="*/ 0 h 853977"/>
              <a:gd name="connsiteX2" fmla="*/ 964162 w 5671542"/>
              <a:gd name="connsiteY2" fmla="*/ 0 h 853977"/>
              <a:gd name="connsiteX3" fmla="*/ 1417886 w 5671542"/>
              <a:gd name="connsiteY3" fmla="*/ 0 h 853977"/>
              <a:gd name="connsiteX4" fmla="*/ 1814893 w 5671542"/>
              <a:gd name="connsiteY4" fmla="*/ 0 h 853977"/>
              <a:gd name="connsiteX5" fmla="*/ 2268617 w 5671542"/>
              <a:gd name="connsiteY5" fmla="*/ 0 h 853977"/>
              <a:gd name="connsiteX6" fmla="*/ 2949202 w 5671542"/>
              <a:gd name="connsiteY6" fmla="*/ 0 h 853977"/>
              <a:gd name="connsiteX7" fmla="*/ 3573071 w 5671542"/>
              <a:gd name="connsiteY7" fmla="*/ 0 h 853977"/>
              <a:gd name="connsiteX8" fmla="*/ 3970079 w 5671542"/>
              <a:gd name="connsiteY8" fmla="*/ 0 h 853977"/>
              <a:gd name="connsiteX9" fmla="*/ 4423803 w 5671542"/>
              <a:gd name="connsiteY9" fmla="*/ 0 h 853977"/>
              <a:gd name="connsiteX10" fmla="*/ 5047672 w 5671542"/>
              <a:gd name="connsiteY10" fmla="*/ 0 h 853977"/>
              <a:gd name="connsiteX11" fmla="*/ 5671542 w 5671542"/>
              <a:gd name="connsiteY11" fmla="*/ 0 h 853977"/>
              <a:gd name="connsiteX12" fmla="*/ 5671542 w 5671542"/>
              <a:gd name="connsiteY12" fmla="*/ 435528 h 853977"/>
              <a:gd name="connsiteX13" fmla="*/ 5671542 w 5671542"/>
              <a:gd name="connsiteY13" fmla="*/ 853977 h 853977"/>
              <a:gd name="connsiteX14" fmla="*/ 5161103 w 5671542"/>
              <a:gd name="connsiteY14" fmla="*/ 853977 h 853977"/>
              <a:gd name="connsiteX15" fmla="*/ 4593949 w 5671542"/>
              <a:gd name="connsiteY15" fmla="*/ 853977 h 853977"/>
              <a:gd name="connsiteX16" fmla="*/ 3913364 w 5671542"/>
              <a:gd name="connsiteY16" fmla="*/ 853977 h 853977"/>
              <a:gd name="connsiteX17" fmla="*/ 3289494 w 5671542"/>
              <a:gd name="connsiteY17" fmla="*/ 853977 h 853977"/>
              <a:gd name="connsiteX18" fmla="*/ 2665625 w 5671542"/>
              <a:gd name="connsiteY18" fmla="*/ 853977 h 853977"/>
              <a:gd name="connsiteX19" fmla="*/ 2211901 w 5671542"/>
              <a:gd name="connsiteY19" fmla="*/ 853977 h 853977"/>
              <a:gd name="connsiteX20" fmla="*/ 1644747 w 5671542"/>
              <a:gd name="connsiteY20" fmla="*/ 853977 h 853977"/>
              <a:gd name="connsiteX21" fmla="*/ 1134308 w 5671542"/>
              <a:gd name="connsiteY21" fmla="*/ 853977 h 853977"/>
              <a:gd name="connsiteX22" fmla="*/ 680585 w 5671542"/>
              <a:gd name="connsiteY22" fmla="*/ 853977 h 853977"/>
              <a:gd name="connsiteX23" fmla="*/ 0 w 5671542"/>
              <a:gd name="connsiteY23" fmla="*/ 853977 h 853977"/>
              <a:gd name="connsiteX24" fmla="*/ 0 w 5671542"/>
              <a:gd name="connsiteY24" fmla="*/ 444068 h 853977"/>
              <a:gd name="connsiteX25" fmla="*/ 0 w 5671542"/>
              <a:gd name="connsiteY25" fmla="*/ 0 h 853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671542" h="853977" fill="none" extrusionOk="0">
                <a:moveTo>
                  <a:pt x="0" y="0"/>
                </a:moveTo>
                <a:cubicBezTo>
                  <a:pt x="222830" y="-33266"/>
                  <a:pt x="342364" y="21539"/>
                  <a:pt x="453723" y="0"/>
                </a:cubicBezTo>
                <a:cubicBezTo>
                  <a:pt x="565082" y="-21539"/>
                  <a:pt x="854373" y="49175"/>
                  <a:pt x="964162" y="0"/>
                </a:cubicBezTo>
                <a:cubicBezTo>
                  <a:pt x="1073951" y="-49175"/>
                  <a:pt x="1287510" y="21085"/>
                  <a:pt x="1417886" y="0"/>
                </a:cubicBezTo>
                <a:cubicBezTo>
                  <a:pt x="1548262" y="-21085"/>
                  <a:pt x="1651719" y="4676"/>
                  <a:pt x="1814893" y="0"/>
                </a:cubicBezTo>
                <a:cubicBezTo>
                  <a:pt x="1978067" y="-4676"/>
                  <a:pt x="2176803" y="5967"/>
                  <a:pt x="2268617" y="0"/>
                </a:cubicBezTo>
                <a:cubicBezTo>
                  <a:pt x="2360431" y="-5967"/>
                  <a:pt x="2647384" y="20095"/>
                  <a:pt x="2949202" y="0"/>
                </a:cubicBezTo>
                <a:cubicBezTo>
                  <a:pt x="3251020" y="-20095"/>
                  <a:pt x="3416517" y="35055"/>
                  <a:pt x="3573071" y="0"/>
                </a:cubicBezTo>
                <a:cubicBezTo>
                  <a:pt x="3729625" y="-35055"/>
                  <a:pt x="3877157" y="22735"/>
                  <a:pt x="3970079" y="0"/>
                </a:cubicBezTo>
                <a:cubicBezTo>
                  <a:pt x="4063001" y="-22735"/>
                  <a:pt x="4215126" y="27813"/>
                  <a:pt x="4423803" y="0"/>
                </a:cubicBezTo>
                <a:cubicBezTo>
                  <a:pt x="4632480" y="-27813"/>
                  <a:pt x="4752799" y="9364"/>
                  <a:pt x="5047672" y="0"/>
                </a:cubicBezTo>
                <a:cubicBezTo>
                  <a:pt x="5342545" y="-9364"/>
                  <a:pt x="5392923" y="13623"/>
                  <a:pt x="5671542" y="0"/>
                </a:cubicBezTo>
                <a:cubicBezTo>
                  <a:pt x="5713953" y="181180"/>
                  <a:pt x="5631790" y="323867"/>
                  <a:pt x="5671542" y="435528"/>
                </a:cubicBezTo>
                <a:cubicBezTo>
                  <a:pt x="5711294" y="547189"/>
                  <a:pt x="5665893" y="768886"/>
                  <a:pt x="5671542" y="853977"/>
                </a:cubicBezTo>
                <a:cubicBezTo>
                  <a:pt x="5426002" y="873247"/>
                  <a:pt x="5333391" y="828449"/>
                  <a:pt x="5161103" y="853977"/>
                </a:cubicBezTo>
                <a:cubicBezTo>
                  <a:pt x="4988815" y="879505"/>
                  <a:pt x="4739802" y="808167"/>
                  <a:pt x="4593949" y="853977"/>
                </a:cubicBezTo>
                <a:cubicBezTo>
                  <a:pt x="4448096" y="899787"/>
                  <a:pt x="4159535" y="793588"/>
                  <a:pt x="3913364" y="853977"/>
                </a:cubicBezTo>
                <a:cubicBezTo>
                  <a:pt x="3667193" y="914366"/>
                  <a:pt x="3526515" y="834601"/>
                  <a:pt x="3289494" y="853977"/>
                </a:cubicBezTo>
                <a:cubicBezTo>
                  <a:pt x="3052473" y="873353"/>
                  <a:pt x="2918079" y="803701"/>
                  <a:pt x="2665625" y="853977"/>
                </a:cubicBezTo>
                <a:cubicBezTo>
                  <a:pt x="2413171" y="904253"/>
                  <a:pt x="2417860" y="844673"/>
                  <a:pt x="2211901" y="853977"/>
                </a:cubicBezTo>
                <a:cubicBezTo>
                  <a:pt x="2005942" y="863281"/>
                  <a:pt x="1767636" y="806044"/>
                  <a:pt x="1644747" y="853977"/>
                </a:cubicBezTo>
                <a:cubicBezTo>
                  <a:pt x="1521858" y="901910"/>
                  <a:pt x="1242939" y="794042"/>
                  <a:pt x="1134308" y="853977"/>
                </a:cubicBezTo>
                <a:cubicBezTo>
                  <a:pt x="1025677" y="913912"/>
                  <a:pt x="882536" y="845311"/>
                  <a:pt x="680585" y="853977"/>
                </a:cubicBezTo>
                <a:cubicBezTo>
                  <a:pt x="478634" y="862643"/>
                  <a:pt x="220962" y="802607"/>
                  <a:pt x="0" y="853977"/>
                </a:cubicBezTo>
                <a:cubicBezTo>
                  <a:pt x="-25936" y="660222"/>
                  <a:pt x="47188" y="572739"/>
                  <a:pt x="0" y="444068"/>
                </a:cubicBezTo>
                <a:cubicBezTo>
                  <a:pt x="-47188" y="315397"/>
                  <a:pt x="22797" y="125767"/>
                  <a:pt x="0" y="0"/>
                </a:cubicBezTo>
                <a:close/>
              </a:path>
              <a:path w="5671542" h="853977" stroke="0" extrusionOk="0">
                <a:moveTo>
                  <a:pt x="0" y="0"/>
                </a:moveTo>
                <a:cubicBezTo>
                  <a:pt x="79691" y="-46041"/>
                  <a:pt x="228004" y="36430"/>
                  <a:pt x="397008" y="0"/>
                </a:cubicBezTo>
                <a:cubicBezTo>
                  <a:pt x="566012" y="-36430"/>
                  <a:pt x="791868" y="74190"/>
                  <a:pt x="1020878" y="0"/>
                </a:cubicBezTo>
                <a:cubicBezTo>
                  <a:pt x="1249888" y="-74190"/>
                  <a:pt x="1547592" y="63947"/>
                  <a:pt x="1701463" y="0"/>
                </a:cubicBezTo>
                <a:cubicBezTo>
                  <a:pt x="1855334" y="-63947"/>
                  <a:pt x="1920836" y="10947"/>
                  <a:pt x="2098471" y="0"/>
                </a:cubicBezTo>
                <a:cubicBezTo>
                  <a:pt x="2276106" y="-10947"/>
                  <a:pt x="2442534" y="16519"/>
                  <a:pt x="2665625" y="0"/>
                </a:cubicBezTo>
                <a:cubicBezTo>
                  <a:pt x="2888716" y="-16519"/>
                  <a:pt x="2992376" y="31805"/>
                  <a:pt x="3289494" y="0"/>
                </a:cubicBezTo>
                <a:cubicBezTo>
                  <a:pt x="3586612" y="-31805"/>
                  <a:pt x="3601137" y="64478"/>
                  <a:pt x="3856649" y="0"/>
                </a:cubicBezTo>
                <a:cubicBezTo>
                  <a:pt x="4112161" y="-64478"/>
                  <a:pt x="4166825" y="28281"/>
                  <a:pt x="4367087" y="0"/>
                </a:cubicBezTo>
                <a:cubicBezTo>
                  <a:pt x="4567349" y="-28281"/>
                  <a:pt x="4616854" y="41902"/>
                  <a:pt x="4764095" y="0"/>
                </a:cubicBezTo>
                <a:cubicBezTo>
                  <a:pt x="4911336" y="-41902"/>
                  <a:pt x="5266001" y="82789"/>
                  <a:pt x="5671542" y="0"/>
                </a:cubicBezTo>
                <a:cubicBezTo>
                  <a:pt x="5683120" y="86948"/>
                  <a:pt x="5651656" y="211161"/>
                  <a:pt x="5671542" y="418449"/>
                </a:cubicBezTo>
                <a:cubicBezTo>
                  <a:pt x="5691428" y="625737"/>
                  <a:pt x="5644432" y="715323"/>
                  <a:pt x="5671542" y="853977"/>
                </a:cubicBezTo>
                <a:cubicBezTo>
                  <a:pt x="5522503" y="875200"/>
                  <a:pt x="5383471" y="812935"/>
                  <a:pt x="5274534" y="853977"/>
                </a:cubicBezTo>
                <a:cubicBezTo>
                  <a:pt x="5165597" y="895019"/>
                  <a:pt x="4982733" y="853952"/>
                  <a:pt x="4820811" y="853977"/>
                </a:cubicBezTo>
                <a:cubicBezTo>
                  <a:pt x="4658889" y="854002"/>
                  <a:pt x="4453593" y="802827"/>
                  <a:pt x="4310372" y="853977"/>
                </a:cubicBezTo>
                <a:cubicBezTo>
                  <a:pt x="4167151" y="905127"/>
                  <a:pt x="3833056" y="849217"/>
                  <a:pt x="3686502" y="853977"/>
                </a:cubicBezTo>
                <a:cubicBezTo>
                  <a:pt x="3539948" y="858737"/>
                  <a:pt x="3304176" y="798731"/>
                  <a:pt x="3119348" y="853977"/>
                </a:cubicBezTo>
                <a:cubicBezTo>
                  <a:pt x="2934520" y="909223"/>
                  <a:pt x="2648768" y="836716"/>
                  <a:pt x="2438763" y="853977"/>
                </a:cubicBezTo>
                <a:cubicBezTo>
                  <a:pt x="2228758" y="871238"/>
                  <a:pt x="1960038" y="780553"/>
                  <a:pt x="1758178" y="853977"/>
                </a:cubicBezTo>
                <a:cubicBezTo>
                  <a:pt x="1556319" y="927401"/>
                  <a:pt x="1418756" y="791916"/>
                  <a:pt x="1191024" y="853977"/>
                </a:cubicBezTo>
                <a:cubicBezTo>
                  <a:pt x="963292" y="916038"/>
                  <a:pt x="930871" y="829136"/>
                  <a:pt x="794016" y="853977"/>
                </a:cubicBezTo>
                <a:cubicBezTo>
                  <a:pt x="657161" y="878818"/>
                  <a:pt x="261987" y="759940"/>
                  <a:pt x="0" y="853977"/>
                </a:cubicBezTo>
                <a:cubicBezTo>
                  <a:pt x="-28528" y="735548"/>
                  <a:pt x="32992" y="542810"/>
                  <a:pt x="0" y="426989"/>
                </a:cubicBezTo>
                <a:cubicBezTo>
                  <a:pt x="-32992" y="311168"/>
                  <a:pt x="12481" y="135374"/>
                  <a:pt x="0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3749021527">
                  <ask:type>
                    <ask:lineSketchScribble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pPr algn="ctr"/>
            <a:r>
              <a:rPr lang="it-IT" sz="4000" b="1" dirty="0"/>
              <a:t>Gestione Intraoperatoria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C3BCD460-9AC2-EBE9-6774-4985D281B0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it-IT" dirty="0"/>
          </a:p>
          <a:p>
            <a:pPr algn="just"/>
            <a:r>
              <a:rPr lang="it-IT" dirty="0">
                <a:solidFill>
                  <a:srgbClr val="FF0000"/>
                </a:solidFill>
              </a:rPr>
              <a:t>Dosaggio corretto degli AL per AS e AE</a:t>
            </a:r>
          </a:p>
          <a:p>
            <a:pPr lvl="1" algn="just">
              <a:buFont typeface="Wingdings" pitchFamily="2" charset="2"/>
              <a:buChar char="Ø"/>
            </a:pPr>
            <a:r>
              <a:rPr lang="it-IT" dirty="0"/>
              <a:t>dose eccessiva → &gt; rischio ipotensione e ipoventilazione</a:t>
            </a:r>
          </a:p>
          <a:p>
            <a:pPr lvl="1" algn="just">
              <a:buFont typeface="Wingdings" pitchFamily="2" charset="2"/>
              <a:buChar char="Ø"/>
            </a:pPr>
            <a:r>
              <a:rPr lang="it-IT" dirty="0"/>
              <a:t>dose insufficiente → fallimento del blocco → AG e IOT</a:t>
            </a:r>
          </a:p>
          <a:p>
            <a:pPr marL="342900" lvl="1" indent="0" algn="just">
              <a:buNone/>
            </a:pPr>
            <a:endParaRPr lang="it-IT" dirty="0"/>
          </a:p>
          <a:p>
            <a:pPr algn="just"/>
            <a:r>
              <a:rPr lang="it-IT" dirty="0">
                <a:solidFill>
                  <a:srgbClr val="FF0000"/>
                </a:solidFill>
              </a:rPr>
              <a:t>Necessità di &lt; quantità di AL per &gt; estensione del blocco </a:t>
            </a:r>
            <a:r>
              <a:rPr lang="it-IT" dirty="0"/>
              <a:t>(↓ 25-30%)</a:t>
            </a:r>
          </a:p>
          <a:p>
            <a:pPr algn="just"/>
            <a:r>
              <a:rPr lang="it-IT" dirty="0"/>
              <a:t>&lt; volume </a:t>
            </a:r>
            <a:r>
              <a:rPr lang="it-IT" dirty="0">
                <a:solidFill>
                  <a:srgbClr val="FF0000"/>
                </a:solidFill>
              </a:rPr>
              <a:t>liquido cerebrospinale </a:t>
            </a:r>
            <a:r>
              <a:rPr lang="it-IT" dirty="0"/>
              <a:t>per movimento dei tessuti molli verso il forame intervertebrale e spostamento cefalico del liquor</a:t>
            </a:r>
          </a:p>
          <a:p>
            <a:pPr algn="just"/>
            <a:r>
              <a:rPr lang="it-IT" dirty="0"/>
              <a:t>Difficoltà identificazione dei </a:t>
            </a:r>
            <a:r>
              <a:rPr lang="it-IT" dirty="0">
                <a:solidFill>
                  <a:srgbClr val="FF0000"/>
                </a:solidFill>
              </a:rPr>
              <a:t>punti di repere</a:t>
            </a:r>
          </a:p>
          <a:p>
            <a:pPr algn="just"/>
            <a:r>
              <a:rPr lang="it-IT" dirty="0"/>
              <a:t>ago di lunghezza adeguata (fino a 11 cm)</a:t>
            </a:r>
          </a:p>
          <a:p>
            <a:pPr algn="just"/>
            <a:r>
              <a:rPr lang="it-IT" dirty="0">
                <a:solidFill>
                  <a:srgbClr val="FF0000"/>
                </a:solidFill>
              </a:rPr>
              <a:t>posizione</a:t>
            </a:r>
            <a:r>
              <a:rPr lang="it-IT" dirty="0"/>
              <a:t> migliore per esecuzione ALR: posizione </a:t>
            </a:r>
            <a:r>
              <a:rPr lang="it-IT" dirty="0">
                <a:solidFill>
                  <a:srgbClr val="FF0000"/>
                </a:solidFill>
              </a:rPr>
              <a:t>seduta</a:t>
            </a: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03C7797D-B466-673A-2E97-FFAB94EC9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6229" y="717635"/>
            <a:ext cx="5671542" cy="853977"/>
          </a:xfrm>
          <a:custGeom>
            <a:avLst/>
            <a:gdLst>
              <a:gd name="connsiteX0" fmla="*/ 0 w 5671542"/>
              <a:gd name="connsiteY0" fmla="*/ 0 h 853977"/>
              <a:gd name="connsiteX1" fmla="*/ 453723 w 5671542"/>
              <a:gd name="connsiteY1" fmla="*/ 0 h 853977"/>
              <a:gd name="connsiteX2" fmla="*/ 964162 w 5671542"/>
              <a:gd name="connsiteY2" fmla="*/ 0 h 853977"/>
              <a:gd name="connsiteX3" fmla="*/ 1417886 w 5671542"/>
              <a:gd name="connsiteY3" fmla="*/ 0 h 853977"/>
              <a:gd name="connsiteX4" fmla="*/ 1814893 w 5671542"/>
              <a:gd name="connsiteY4" fmla="*/ 0 h 853977"/>
              <a:gd name="connsiteX5" fmla="*/ 2268617 w 5671542"/>
              <a:gd name="connsiteY5" fmla="*/ 0 h 853977"/>
              <a:gd name="connsiteX6" fmla="*/ 2949202 w 5671542"/>
              <a:gd name="connsiteY6" fmla="*/ 0 h 853977"/>
              <a:gd name="connsiteX7" fmla="*/ 3573071 w 5671542"/>
              <a:gd name="connsiteY7" fmla="*/ 0 h 853977"/>
              <a:gd name="connsiteX8" fmla="*/ 3970079 w 5671542"/>
              <a:gd name="connsiteY8" fmla="*/ 0 h 853977"/>
              <a:gd name="connsiteX9" fmla="*/ 4423803 w 5671542"/>
              <a:gd name="connsiteY9" fmla="*/ 0 h 853977"/>
              <a:gd name="connsiteX10" fmla="*/ 5047672 w 5671542"/>
              <a:gd name="connsiteY10" fmla="*/ 0 h 853977"/>
              <a:gd name="connsiteX11" fmla="*/ 5671542 w 5671542"/>
              <a:gd name="connsiteY11" fmla="*/ 0 h 853977"/>
              <a:gd name="connsiteX12" fmla="*/ 5671542 w 5671542"/>
              <a:gd name="connsiteY12" fmla="*/ 435528 h 853977"/>
              <a:gd name="connsiteX13" fmla="*/ 5671542 w 5671542"/>
              <a:gd name="connsiteY13" fmla="*/ 853977 h 853977"/>
              <a:gd name="connsiteX14" fmla="*/ 5161103 w 5671542"/>
              <a:gd name="connsiteY14" fmla="*/ 853977 h 853977"/>
              <a:gd name="connsiteX15" fmla="*/ 4593949 w 5671542"/>
              <a:gd name="connsiteY15" fmla="*/ 853977 h 853977"/>
              <a:gd name="connsiteX16" fmla="*/ 3913364 w 5671542"/>
              <a:gd name="connsiteY16" fmla="*/ 853977 h 853977"/>
              <a:gd name="connsiteX17" fmla="*/ 3289494 w 5671542"/>
              <a:gd name="connsiteY17" fmla="*/ 853977 h 853977"/>
              <a:gd name="connsiteX18" fmla="*/ 2665625 w 5671542"/>
              <a:gd name="connsiteY18" fmla="*/ 853977 h 853977"/>
              <a:gd name="connsiteX19" fmla="*/ 2211901 w 5671542"/>
              <a:gd name="connsiteY19" fmla="*/ 853977 h 853977"/>
              <a:gd name="connsiteX20" fmla="*/ 1644747 w 5671542"/>
              <a:gd name="connsiteY20" fmla="*/ 853977 h 853977"/>
              <a:gd name="connsiteX21" fmla="*/ 1134308 w 5671542"/>
              <a:gd name="connsiteY21" fmla="*/ 853977 h 853977"/>
              <a:gd name="connsiteX22" fmla="*/ 680585 w 5671542"/>
              <a:gd name="connsiteY22" fmla="*/ 853977 h 853977"/>
              <a:gd name="connsiteX23" fmla="*/ 0 w 5671542"/>
              <a:gd name="connsiteY23" fmla="*/ 853977 h 853977"/>
              <a:gd name="connsiteX24" fmla="*/ 0 w 5671542"/>
              <a:gd name="connsiteY24" fmla="*/ 444068 h 853977"/>
              <a:gd name="connsiteX25" fmla="*/ 0 w 5671542"/>
              <a:gd name="connsiteY25" fmla="*/ 0 h 853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671542" h="853977" fill="none" extrusionOk="0">
                <a:moveTo>
                  <a:pt x="0" y="0"/>
                </a:moveTo>
                <a:cubicBezTo>
                  <a:pt x="222830" y="-33266"/>
                  <a:pt x="342364" y="21539"/>
                  <a:pt x="453723" y="0"/>
                </a:cubicBezTo>
                <a:cubicBezTo>
                  <a:pt x="565082" y="-21539"/>
                  <a:pt x="854373" y="49175"/>
                  <a:pt x="964162" y="0"/>
                </a:cubicBezTo>
                <a:cubicBezTo>
                  <a:pt x="1073951" y="-49175"/>
                  <a:pt x="1287510" y="21085"/>
                  <a:pt x="1417886" y="0"/>
                </a:cubicBezTo>
                <a:cubicBezTo>
                  <a:pt x="1548262" y="-21085"/>
                  <a:pt x="1651719" y="4676"/>
                  <a:pt x="1814893" y="0"/>
                </a:cubicBezTo>
                <a:cubicBezTo>
                  <a:pt x="1978067" y="-4676"/>
                  <a:pt x="2176803" y="5967"/>
                  <a:pt x="2268617" y="0"/>
                </a:cubicBezTo>
                <a:cubicBezTo>
                  <a:pt x="2360431" y="-5967"/>
                  <a:pt x="2647384" y="20095"/>
                  <a:pt x="2949202" y="0"/>
                </a:cubicBezTo>
                <a:cubicBezTo>
                  <a:pt x="3251020" y="-20095"/>
                  <a:pt x="3416517" y="35055"/>
                  <a:pt x="3573071" y="0"/>
                </a:cubicBezTo>
                <a:cubicBezTo>
                  <a:pt x="3729625" y="-35055"/>
                  <a:pt x="3877157" y="22735"/>
                  <a:pt x="3970079" y="0"/>
                </a:cubicBezTo>
                <a:cubicBezTo>
                  <a:pt x="4063001" y="-22735"/>
                  <a:pt x="4215126" y="27813"/>
                  <a:pt x="4423803" y="0"/>
                </a:cubicBezTo>
                <a:cubicBezTo>
                  <a:pt x="4632480" y="-27813"/>
                  <a:pt x="4752799" y="9364"/>
                  <a:pt x="5047672" y="0"/>
                </a:cubicBezTo>
                <a:cubicBezTo>
                  <a:pt x="5342545" y="-9364"/>
                  <a:pt x="5392923" y="13623"/>
                  <a:pt x="5671542" y="0"/>
                </a:cubicBezTo>
                <a:cubicBezTo>
                  <a:pt x="5713953" y="181180"/>
                  <a:pt x="5631790" y="323867"/>
                  <a:pt x="5671542" y="435528"/>
                </a:cubicBezTo>
                <a:cubicBezTo>
                  <a:pt x="5711294" y="547189"/>
                  <a:pt x="5665893" y="768886"/>
                  <a:pt x="5671542" y="853977"/>
                </a:cubicBezTo>
                <a:cubicBezTo>
                  <a:pt x="5426002" y="873247"/>
                  <a:pt x="5333391" y="828449"/>
                  <a:pt x="5161103" y="853977"/>
                </a:cubicBezTo>
                <a:cubicBezTo>
                  <a:pt x="4988815" y="879505"/>
                  <a:pt x="4739802" y="808167"/>
                  <a:pt x="4593949" y="853977"/>
                </a:cubicBezTo>
                <a:cubicBezTo>
                  <a:pt x="4448096" y="899787"/>
                  <a:pt x="4159535" y="793588"/>
                  <a:pt x="3913364" y="853977"/>
                </a:cubicBezTo>
                <a:cubicBezTo>
                  <a:pt x="3667193" y="914366"/>
                  <a:pt x="3526515" y="834601"/>
                  <a:pt x="3289494" y="853977"/>
                </a:cubicBezTo>
                <a:cubicBezTo>
                  <a:pt x="3052473" y="873353"/>
                  <a:pt x="2918079" y="803701"/>
                  <a:pt x="2665625" y="853977"/>
                </a:cubicBezTo>
                <a:cubicBezTo>
                  <a:pt x="2413171" y="904253"/>
                  <a:pt x="2417860" y="844673"/>
                  <a:pt x="2211901" y="853977"/>
                </a:cubicBezTo>
                <a:cubicBezTo>
                  <a:pt x="2005942" y="863281"/>
                  <a:pt x="1767636" y="806044"/>
                  <a:pt x="1644747" y="853977"/>
                </a:cubicBezTo>
                <a:cubicBezTo>
                  <a:pt x="1521858" y="901910"/>
                  <a:pt x="1242939" y="794042"/>
                  <a:pt x="1134308" y="853977"/>
                </a:cubicBezTo>
                <a:cubicBezTo>
                  <a:pt x="1025677" y="913912"/>
                  <a:pt x="882536" y="845311"/>
                  <a:pt x="680585" y="853977"/>
                </a:cubicBezTo>
                <a:cubicBezTo>
                  <a:pt x="478634" y="862643"/>
                  <a:pt x="220962" y="802607"/>
                  <a:pt x="0" y="853977"/>
                </a:cubicBezTo>
                <a:cubicBezTo>
                  <a:pt x="-25936" y="660222"/>
                  <a:pt x="47188" y="572739"/>
                  <a:pt x="0" y="444068"/>
                </a:cubicBezTo>
                <a:cubicBezTo>
                  <a:pt x="-47188" y="315397"/>
                  <a:pt x="22797" y="125767"/>
                  <a:pt x="0" y="0"/>
                </a:cubicBezTo>
                <a:close/>
              </a:path>
              <a:path w="5671542" h="853977" stroke="0" extrusionOk="0">
                <a:moveTo>
                  <a:pt x="0" y="0"/>
                </a:moveTo>
                <a:cubicBezTo>
                  <a:pt x="79691" y="-46041"/>
                  <a:pt x="228004" y="36430"/>
                  <a:pt x="397008" y="0"/>
                </a:cubicBezTo>
                <a:cubicBezTo>
                  <a:pt x="566012" y="-36430"/>
                  <a:pt x="791868" y="74190"/>
                  <a:pt x="1020878" y="0"/>
                </a:cubicBezTo>
                <a:cubicBezTo>
                  <a:pt x="1249888" y="-74190"/>
                  <a:pt x="1547592" y="63947"/>
                  <a:pt x="1701463" y="0"/>
                </a:cubicBezTo>
                <a:cubicBezTo>
                  <a:pt x="1855334" y="-63947"/>
                  <a:pt x="1920836" y="10947"/>
                  <a:pt x="2098471" y="0"/>
                </a:cubicBezTo>
                <a:cubicBezTo>
                  <a:pt x="2276106" y="-10947"/>
                  <a:pt x="2442534" y="16519"/>
                  <a:pt x="2665625" y="0"/>
                </a:cubicBezTo>
                <a:cubicBezTo>
                  <a:pt x="2888716" y="-16519"/>
                  <a:pt x="2992376" y="31805"/>
                  <a:pt x="3289494" y="0"/>
                </a:cubicBezTo>
                <a:cubicBezTo>
                  <a:pt x="3586612" y="-31805"/>
                  <a:pt x="3601137" y="64478"/>
                  <a:pt x="3856649" y="0"/>
                </a:cubicBezTo>
                <a:cubicBezTo>
                  <a:pt x="4112161" y="-64478"/>
                  <a:pt x="4166825" y="28281"/>
                  <a:pt x="4367087" y="0"/>
                </a:cubicBezTo>
                <a:cubicBezTo>
                  <a:pt x="4567349" y="-28281"/>
                  <a:pt x="4616854" y="41902"/>
                  <a:pt x="4764095" y="0"/>
                </a:cubicBezTo>
                <a:cubicBezTo>
                  <a:pt x="4911336" y="-41902"/>
                  <a:pt x="5266001" y="82789"/>
                  <a:pt x="5671542" y="0"/>
                </a:cubicBezTo>
                <a:cubicBezTo>
                  <a:pt x="5683120" y="86948"/>
                  <a:pt x="5651656" y="211161"/>
                  <a:pt x="5671542" y="418449"/>
                </a:cubicBezTo>
                <a:cubicBezTo>
                  <a:pt x="5691428" y="625737"/>
                  <a:pt x="5644432" y="715323"/>
                  <a:pt x="5671542" y="853977"/>
                </a:cubicBezTo>
                <a:cubicBezTo>
                  <a:pt x="5522503" y="875200"/>
                  <a:pt x="5383471" y="812935"/>
                  <a:pt x="5274534" y="853977"/>
                </a:cubicBezTo>
                <a:cubicBezTo>
                  <a:pt x="5165597" y="895019"/>
                  <a:pt x="4982733" y="853952"/>
                  <a:pt x="4820811" y="853977"/>
                </a:cubicBezTo>
                <a:cubicBezTo>
                  <a:pt x="4658889" y="854002"/>
                  <a:pt x="4453593" y="802827"/>
                  <a:pt x="4310372" y="853977"/>
                </a:cubicBezTo>
                <a:cubicBezTo>
                  <a:pt x="4167151" y="905127"/>
                  <a:pt x="3833056" y="849217"/>
                  <a:pt x="3686502" y="853977"/>
                </a:cubicBezTo>
                <a:cubicBezTo>
                  <a:pt x="3539948" y="858737"/>
                  <a:pt x="3304176" y="798731"/>
                  <a:pt x="3119348" y="853977"/>
                </a:cubicBezTo>
                <a:cubicBezTo>
                  <a:pt x="2934520" y="909223"/>
                  <a:pt x="2648768" y="836716"/>
                  <a:pt x="2438763" y="853977"/>
                </a:cubicBezTo>
                <a:cubicBezTo>
                  <a:pt x="2228758" y="871238"/>
                  <a:pt x="1960038" y="780553"/>
                  <a:pt x="1758178" y="853977"/>
                </a:cubicBezTo>
                <a:cubicBezTo>
                  <a:pt x="1556319" y="927401"/>
                  <a:pt x="1418756" y="791916"/>
                  <a:pt x="1191024" y="853977"/>
                </a:cubicBezTo>
                <a:cubicBezTo>
                  <a:pt x="963292" y="916038"/>
                  <a:pt x="930871" y="829136"/>
                  <a:pt x="794016" y="853977"/>
                </a:cubicBezTo>
                <a:cubicBezTo>
                  <a:pt x="657161" y="878818"/>
                  <a:pt x="261987" y="759940"/>
                  <a:pt x="0" y="853977"/>
                </a:cubicBezTo>
                <a:cubicBezTo>
                  <a:pt x="-28528" y="735548"/>
                  <a:pt x="32992" y="542810"/>
                  <a:pt x="0" y="426989"/>
                </a:cubicBezTo>
                <a:cubicBezTo>
                  <a:pt x="-32992" y="311168"/>
                  <a:pt x="12481" y="135374"/>
                  <a:pt x="0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3749021527">
                  <ask:type>
                    <ask:lineSketchScribble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pPr algn="ctr"/>
            <a:r>
              <a:rPr lang="it-IT" sz="4000" b="1" dirty="0"/>
              <a:t>Gestione Intraoperatoria</a:t>
            </a:r>
          </a:p>
        </p:txBody>
      </p:sp>
    </p:spTree>
    <p:extLst>
      <p:ext uri="{BB962C8B-B14F-4D97-AF65-F5344CB8AC3E}">
        <p14:creationId xmlns:p14="http://schemas.microsoft.com/office/powerpoint/2010/main" val="5236319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5589240"/>
            <a:ext cx="7467600" cy="1080120"/>
          </a:xfrm>
          <a:ln w="38100">
            <a:solidFill>
              <a:schemeClr val="accent6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>
              <a:buNone/>
            </a:pPr>
            <a:r>
              <a:rPr lang="it-IT" sz="1800" dirty="0"/>
              <a:t>Il volume di distribuzione nei pazienti obesi è variabile e farmaco-dipendente. </a:t>
            </a:r>
          </a:p>
          <a:p>
            <a:pPr algn="ctr">
              <a:buNone/>
            </a:pPr>
            <a:r>
              <a:rPr lang="it-IT" sz="1800" dirty="0"/>
              <a:t>I </a:t>
            </a:r>
            <a:r>
              <a:rPr lang="it-IT" sz="1800" b="1" dirty="0"/>
              <a:t>farmaci </a:t>
            </a:r>
            <a:r>
              <a:rPr lang="it-IT" sz="1800" b="1" dirty="0" err="1"/>
              <a:t>idrofilici</a:t>
            </a:r>
            <a:r>
              <a:rPr lang="it-IT" sz="1800" b="1" dirty="0"/>
              <a:t> </a:t>
            </a:r>
            <a:r>
              <a:rPr lang="it-IT" sz="1800" dirty="0"/>
              <a:t>riferimento al peso ideale </a:t>
            </a:r>
          </a:p>
          <a:p>
            <a:pPr algn="ctr">
              <a:buNone/>
            </a:pPr>
            <a:r>
              <a:rPr lang="it-IT" sz="1800" dirty="0"/>
              <a:t>I </a:t>
            </a:r>
            <a:r>
              <a:rPr lang="it-IT" sz="1800" b="1" dirty="0"/>
              <a:t>farmaci </a:t>
            </a:r>
            <a:r>
              <a:rPr lang="it-IT" sz="1800" b="1" dirty="0" err="1"/>
              <a:t>lipofilici</a:t>
            </a:r>
            <a:r>
              <a:rPr lang="it-IT" sz="1800" b="1" dirty="0"/>
              <a:t> </a:t>
            </a:r>
            <a:r>
              <a:rPr lang="it-IT" sz="1800" dirty="0"/>
              <a:t>riferimento al peso reale.</a:t>
            </a:r>
          </a:p>
        </p:txBody>
      </p:sp>
      <p:graphicFrame>
        <p:nvGraphicFramePr>
          <p:cNvPr id="5" name="Segnaposto contenut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8528673"/>
              </p:ext>
            </p:extLst>
          </p:nvPr>
        </p:nvGraphicFramePr>
        <p:xfrm>
          <a:off x="838200" y="1711909"/>
          <a:ext cx="7467600" cy="373331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733800">
                  <a:extLst>
                    <a:ext uri="{9D8B030D-6E8A-4147-A177-3AD203B41FA5}">
                      <a16:colId xmlns:a16="http://schemas.microsoft.com/office/drawing/2014/main" val="2255960072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1053824821"/>
                    </a:ext>
                  </a:extLst>
                </a:gridCol>
              </a:tblGrid>
              <a:tr h="330069">
                <a:tc>
                  <a:txBody>
                    <a:bodyPr/>
                    <a:lstStyle/>
                    <a:p>
                      <a:r>
                        <a:rPr lang="it-IT" sz="1200" dirty="0"/>
                        <a:t>Calcolare la dose sul peso corporeo magro (LBW)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/>
                        <a:t>Calcolare</a:t>
                      </a:r>
                      <a:r>
                        <a:rPr lang="it-IT" sz="1200" baseline="0" dirty="0"/>
                        <a:t> la dose sul peso corporeo aggiustato (ABW)</a:t>
                      </a:r>
                      <a:endParaRPr lang="it-IT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2233144"/>
                  </a:ext>
                </a:extLst>
              </a:tr>
              <a:tr h="188611">
                <a:tc>
                  <a:txBody>
                    <a:bodyPr/>
                    <a:lstStyle/>
                    <a:p>
                      <a:r>
                        <a:rPr lang="it-IT" sz="1200" dirty="0" err="1"/>
                        <a:t>Atracurio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err="1"/>
                        <a:t>Alfentanil</a:t>
                      </a:r>
                      <a:endParaRPr lang="it-IT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8461781"/>
                  </a:ext>
                </a:extLst>
              </a:tr>
              <a:tr h="188611">
                <a:tc>
                  <a:txBody>
                    <a:bodyPr/>
                    <a:lstStyle/>
                    <a:p>
                      <a:r>
                        <a:rPr lang="it-IT" sz="1200" dirty="0" err="1"/>
                        <a:t>Bupivacaina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/>
                        <a:t>Antibiotici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7631921"/>
                  </a:ext>
                </a:extLst>
              </a:tr>
              <a:tr h="197115">
                <a:tc>
                  <a:txBody>
                    <a:bodyPr/>
                    <a:lstStyle/>
                    <a:p>
                      <a:r>
                        <a:rPr lang="it-IT" sz="1200" dirty="0" err="1"/>
                        <a:t>Dexmedetomidina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/>
                        <a:t>Eparina a</a:t>
                      </a:r>
                      <a:r>
                        <a:rPr lang="it-IT" sz="1200" baseline="0" dirty="0"/>
                        <a:t> basso peso molecolare</a:t>
                      </a:r>
                      <a:endParaRPr lang="it-IT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2054470"/>
                  </a:ext>
                </a:extLst>
              </a:tr>
              <a:tr h="188611">
                <a:tc>
                  <a:txBody>
                    <a:bodyPr/>
                    <a:lstStyle/>
                    <a:p>
                      <a:r>
                        <a:rPr lang="it-IT" sz="1200" dirty="0" err="1"/>
                        <a:t>Fentanyl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/>
                        <a:t>Lidocaina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0078068"/>
                  </a:ext>
                </a:extLst>
              </a:tr>
              <a:tr h="188611">
                <a:tc>
                  <a:txBody>
                    <a:bodyPr/>
                    <a:lstStyle/>
                    <a:p>
                      <a:r>
                        <a:rPr lang="it-IT" sz="1200" dirty="0" err="1"/>
                        <a:t>Morifna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err="1"/>
                        <a:t>Neostigmina</a:t>
                      </a:r>
                      <a:endParaRPr lang="it-IT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8767669"/>
                  </a:ext>
                </a:extLst>
              </a:tr>
              <a:tr h="188611">
                <a:tc>
                  <a:txBody>
                    <a:bodyPr/>
                    <a:lstStyle/>
                    <a:p>
                      <a:r>
                        <a:rPr lang="it-IT" sz="1200" dirty="0"/>
                        <a:t>Paracetamolo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err="1"/>
                        <a:t>Propofol</a:t>
                      </a:r>
                      <a:r>
                        <a:rPr lang="it-IT" sz="1200" dirty="0"/>
                        <a:t> in infusione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5637310"/>
                  </a:ext>
                </a:extLst>
              </a:tr>
              <a:tr h="188611">
                <a:tc>
                  <a:txBody>
                    <a:bodyPr/>
                    <a:lstStyle/>
                    <a:p>
                      <a:r>
                        <a:rPr lang="it-IT" sz="1200" dirty="0" err="1"/>
                        <a:t>Propofol</a:t>
                      </a:r>
                      <a:r>
                        <a:rPr lang="it-IT" sz="1200" dirty="0"/>
                        <a:t> bolo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b="1" dirty="0">
                          <a:solidFill>
                            <a:schemeClr val="bg1"/>
                          </a:solidFill>
                        </a:rPr>
                        <a:t>Peso corporeo totale (TBW)</a:t>
                      </a:r>
                    </a:p>
                  </a:txBody>
                  <a:tcPr>
                    <a:solidFill>
                      <a:srgbClr val="809E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5436956"/>
                  </a:ext>
                </a:extLst>
              </a:tr>
              <a:tr h="197115">
                <a:tc>
                  <a:txBody>
                    <a:bodyPr/>
                    <a:lstStyle/>
                    <a:p>
                      <a:r>
                        <a:rPr lang="it-IT" sz="1200" dirty="0" err="1"/>
                        <a:t>Remifentanil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err="1"/>
                        <a:t>Sugammadex</a:t>
                      </a:r>
                      <a:endParaRPr lang="it-IT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2257268"/>
                  </a:ext>
                </a:extLst>
              </a:tr>
              <a:tr h="188611">
                <a:tc>
                  <a:txBody>
                    <a:bodyPr/>
                    <a:lstStyle/>
                    <a:p>
                      <a:r>
                        <a:rPr lang="it-IT" sz="1200" dirty="0" err="1"/>
                        <a:t>Rocuronio</a:t>
                      </a:r>
                      <a:endParaRPr lang="it-IT" sz="12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it-IT" sz="1200" dirty="0" err="1"/>
                        <a:t>Succinilcolina</a:t>
                      </a:r>
                      <a:endParaRPr lang="it-IT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5026030"/>
                  </a:ext>
                </a:extLst>
              </a:tr>
              <a:tr h="188611">
                <a:tc>
                  <a:txBody>
                    <a:bodyPr/>
                    <a:lstStyle/>
                    <a:p>
                      <a:r>
                        <a:rPr lang="it-IT" sz="1200" dirty="0" err="1"/>
                        <a:t>Ropivacaina</a:t>
                      </a:r>
                      <a:endParaRPr lang="it-IT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0800858"/>
                  </a:ext>
                </a:extLst>
              </a:tr>
              <a:tr h="188611">
                <a:tc>
                  <a:txBody>
                    <a:bodyPr/>
                    <a:lstStyle/>
                    <a:p>
                      <a:r>
                        <a:rPr lang="it-IT" sz="1200" dirty="0" err="1"/>
                        <a:t>Sufentanil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b="1" dirty="0">
                          <a:solidFill>
                            <a:schemeClr val="bg1"/>
                          </a:solidFill>
                        </a:rPr>
                        <a:t>Peso</a:t>
                      </a:r>
                      <a:r>
                        <a:rPr lang="it-IT" sz="1200" b="1" baseline="0" dirty="0">
                          <a:solidFill>
                            <a:schemeClr val="bg1"/>
                          </a:solidFill>
                        </a:rPr>
                        <a:t> corporeo ideale (IBW)</a:t>
                      </a:r>
                      <a:endParaRPr lang="it-IT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809E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3121010"/>
                  </a:ext>
                </a:extLst>
              </a:tr>
              <a:tr h="385726">
                <a:tc>
                  <a:txBody>
                    <a:bodyPr/>
                    <a:lstStyle/>
                    <a:p>
                      <a:r>
                        <a:rPr lang="it-IT" sz="1200" dirty="0" err="1"/>
                        <a:t>Tiopentale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err="1"/>
                        <a:t>Midazolam</a:t>
                      </a:r>
                      <a:endParaRPr lang="it-IT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7808314"/>
                  </a:ext>
                </a:extLst>
              </a:tr>
            </a:tbl>
          </a:graphicData>
        </a:graphic>
      </p:graphicFrame>
      <p:sp>
        <p:nvSpPr>
          <p:cNvPr id="6" name="Titolo 1">
            <a:extLst>
              <a:ext uri="{FF2B5EF4-FFF2-40B4-BE49-F238E27FC236}">
                <a16:creationId xmlns:a16="http://schemas.microsoft.com/office/drawing/2014/main" id="{323DD198-65C3-69A6-D45F-6A6004A19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6229" y="717635"/>
            <a:ext cx="5671542" cy="853977"/>
          </a:xfrm>
          <a:custGeom>
            <a:avLst/>
            <a:gdLst>
              <a:gd name="connsiteX0" fmla="*/ 0 w 5671542"/>
              <a:gd name="connsiteY0" fmla="*/ 0 h 853977"/>
              <a:gd name="connsiteX1" fmla="*/ 453723 w 5671542"/>
              <a:gd name="connsiteY1" fmla="*/ 0 h 853977"/>
              <a:gd name="connsiteX2" fmla="*/ 964162 w 5671542"/>
              <a:gd name="connsiteY2" fmla="*/ 0 h 853977"/>
              <a:gd name="connsiteX3" fmla="*/ 1417886 w 5671542"/>
              <a:gd name="connsiteY3" fmla="*/ 0 h 853977"/>
              <a:gd name="connsiteX4" fmla="*/ 1814893 w 5671542"/>
              <a:gd name="connsiteY4" fmla="*/ 0 h 853977"/>
              <a:gd name="connsiteX5" fmla="*/ 2268617 w 5671542"/>
              <a:gd name="connsiteY5" fmla="*/ 0 h 853977"/>
              <a:gd name="connsiteX6" fmla="*/ 2949202 w 5671542"/>
              <a:gd name="connsiteY6" fmla="*/ 0 h 853977"/>
              <a:gd name="connsiteX7" fmla="*/ 3573071 w 5671542"/>
              <a:gd name="connsiteY7" fmla="*/ 0 h 853977"/>
              <a:gd name="connsiteX8" fmla="*/ 3970079 w 5671542"/>
              <a:gd name="connsiteY8" fmla="*/ 0 h 853977"/>
              <a:gd name="connsiteX9" fmla="*/ 4423803 w 5671542"/>
              <a:gd name="connsiteY9" fmla="*/ 0 h 853977"/>
              <a:gd name="connsiteX10" fmla="*/ 5047672 w 5671542"/>
              <a:gd name="connsiteY10" fmla="*/ 0 h 853977"/>
              <a:gd name="connsiteX11" fmla="*/ 5671542 w 5671542"/>
              <a:gd name="connsiteY11" fmla="*/ 0 h 853977"/>
              <a:gd name="connsiteX12" fmla="*/ 5671542 w 5671542"/>
              <a:gd name="connsiteY12" fmla="*/ 435528 h 853977"/>
              <a:gd name="connsiteX13" fmla="*/ 5671542 w 5671542"/>
              <a:gd name="connsiteY13" fmla="*/ 853977 h 853977"/>
              <a:gd name="connsiteX14" fmla="*/ 5161103 w 5671542"/>
              <a:gd name="connsiteY14" fmla="*/ 853977 h 853977"/>
              <a:gd name="connsiteX15" fmla="*/ 4593949 w 5671542"/>
              <a:gd name="connsiteY15" fmla="*/ 853977 h 853977"/>
              <a:gd name="connsiteX16" fmla="*/ 3913364 w 5671542"/>
              <a:gd name="connsiteY16" fmla="*/ 853977 h 853977"/>
              <a:gd name="connsiteX17" fmla="*/ 3289494 w 5671542"/>
              <a:gd name="connsiteY17" fmla="*/ 853977 h 853977"/>
              <a:gd name="connsiteX18" fmla="*/ 2665625 w 5671542"/>
              <a:gd name="connsiteY18" fmla="*/ 853977 h 853977"/>
              <a:gd name="connsiteX19" fmla="*/ 2211901 w 5671542"/>
              <a:gd name="connsiteY19" fmla="*/ 853977 h 853977"/>
              <a:gd name="connsiteX20" fmla="*/ 1644747 w 5671542"/>
              <a:gd name="connsiteY20" fmla="*/ 853977 h 853977"/>
              <a:gd name="connsiteX21" fmla="*/ 1134308 w 5671542"/>
              <a:gd name="connsiteY21" fmla="*/ 853977 h 853977"/>
              <a:gd name="connsiteX22" fmla="*/ 680585 w 5671542"/>
              <a:gd name="connsiteY22" fmla="*/ 853977 h 853977"/>
              <a:gd name="connsiteX23" fmla="*/ 0 w 5671542"/>
              <a:gd name="connsiteY23" fmla="*/ 853977 h 853977"/>
              <a:gd name="connsiteX24" fmla="*/ 0 w 5671542"/>
              <a:gd name="connsiteY24" fmla="*/ 444068 h 853977"/>
              <a:gd name="connsiteX25" fmla="*/ 0 w 5671542"/>
              <a:gd name="connsiteY25" fmla="*/ 0 h 853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671542" h="853977" fill="none" extrusionOk="0">
                <a:moveTo>
                  <a:pt x="0" y="0"/>
                </a:moveTo>
                <a:cubicBezTo>
                  <a:pt x="222830" y="-33266"/>
                  <a:pt x="342364" y="21539"/>
                  <a:pt x="453723" y="0"/>
                </a:cubicBezTo>
                <a:cubicBezTo>
                  <a:pt x="565082" y="-21539"/>
                  <a:pt x="854373" y="49175"/>
                  <a:pt x="964162" y="0"/>
                </a:cubicBezTo>
                <a:cubicBezTo>
                  <a:pt x="1073951" y="-49175"/>
                  <a:pt x="1287510" y="21085"/>
                  <a:pt x="1417886" y="0"/>
                </a:cubicBezTo>
                <a:cubicBezTo>
                  <a:pt x="1548262" y="-21085"/>
                  <a:pt x="1651719" y="4676"/>
                  <a:pt x="1814893" y="0"/>
                </a:cubicBezTo>
                <a:cubicBezTo>
                  <a:pt x="1978067" y="-4676"/>
                  <a:pt x="2176803" y="5967"/>
                  <a:pt x="2268617" y="0"/>
                </a:cubicBezTo>
                <a:cubicBezTo>
                  <a:pt x="2360431" y="-5967"/>
                  <a:pt x="2647384" y="20095"/>
                  <a:pt x="2949202" y="0"/>
                </a:cubicBezTo>
                <a:cubicBezTo>
                  <a:pt x="3251020" y="-20095"/>
                  <a:pt x="3416517" y="35055"/>
                  <a:pt x="3573071" y="0"/>
                </a:cubicBezTo>
                <a:cubicBezTo>
                  <a:pt x="3729625" y="-35055"/>
                  <a:pt x="3877157" y="22735"/>
                  <a:pt x="3970079" y="0"/>
                </a:cubicBezTo>
                <a:cubicBezTo>
                  <a:pt x="4063001" y="-22735"/>
                  <a:pt x="4215126" y="27813"/>
                  <a:pt x="4423803" y="0"/>
                </a:cubicBezTo>
                <a:cubicBezTo>
                  <a:pt x="4632480" y="-27813"/>
                  <a:pt x="4752799" y="9364"/>
                  <a:pt x="5047672" y="0"/>
                </a:cubicBezTo>
                <a:cubicBezTo>
                  <a:pt x="5342545" y="-9364"/>
                  <a:pt x="5392923" y="13623"/>
                  <a:pt x="5671542" y="0"/>
                </a:cubicBezTo>
                <a:cubicBezTo>
                  <a:pt x="5713953" y="181180"/>
                  <a:pt x="5631790" y="323867"/>
                  <a:pt x="5671542" y="435528"/>
                </a:cubicBezTo>
                <a:cubicBezTo>
                  <a:pt x="5711294" y="547189"/>
                  <a:pt x="5665893" y="768886"/>
                  <a:pt x="5671542" y="853977"/>
                </a:cubicBezTo>
                <a:cubicBezTo>
                  <a:pt x="5426002" y="873247"/>
                  <a:pt x="5333391" y="828449"/>
                  <a:pt x="5161103" y="853977"/>
                </a:cubicBezTo>
                <a:cubicBezTo>
                  <a:pt x="4988815" y="879505"/>
                  <a:pt x="4739802" y="808167"/>
                  <a:pt x="4593949" y="853977"/>
                </a:cubicBezTo>
                <a:cubicBezTo>
                  <a:pt x="4448096" y="899787"/>
                  <a:pt x="4159535" y="793588"/>
                  <a:pt x="3913364" y="853977"/>
                </a:cubicBezTo>
                <a:cubicBezTo>
                  <a:pt x="3667193" y="914366"/>
                  <a:pt x="3526515" y="834601"/>
                  <a:pt x="3289494" y="853977"/>
                </a:cubicBezTo>
                <a:cubicBezTo>
                  <a:pt x="3052473" y="873353"/>
                  <a:pt x="2918079" y="803701"/>
                  <a:pt x="2665625" y="853977"/>
                </a:cubicBezTo>
                <a:cubicBezTo>
                  <a:pt x="2413171" y="904253"/>
                  <a:pt x="2417860" y="844673"/>
                  <a:pt x="2211901" y="853977"/>
                </a:cubicBezTo>
                <a:cubicBezTo>
                  <a:pt x="2005942" y="863281"/>
                  <a:pt x="1767636" y="806044"/>
                  <a:pt x="1644747" y="853977"/>
                </a:cubicBezTo>
                <a:cubicBezTo>
                  <a:pt x="1521858" y="901910"/>
                  <a:pt x="1242939" y="794042"/>
                  <a:pt x="1134308" y="853977"/>
                </a:cubicBezTo>
                <a:cubicBezTo>
                  <a:pt x="1025677" y="913912"/>
                  <a:pt x="882536" y="845311"/>
                  <a:pt x="680585" y="853977"/>
                </a:cubicBezTo>
                <a:cubicBezTo>
                  <a:pt x="478634" y="862643"/>
                  <a:pt x="220962" y="802607"/>
                  <a:pt x="0" y="853977"/>
                </a:cubicBezTo>
                <a:cubicBezTo>
                  <a:pt x="-25936" y="660222"/>
                  <a:pt x="47188" y="572739"/>
                  <a:pt x="0" y="444068"/>
                </a:cubicBezTo>
                <a:cubicBezTo>
                  <a:pt x="-47188" y="315397"/>
                  <a:pt x="22797" y="125767"/>
                  <a:pt x="0" y="0"/>
                </a:cubicBezTo>
                <a:close/>
              </a:path>
              <a:path w="5671542" h="853977" stroke="0" extrusionOk="0">
                <a:moveTo>
                  <a:pt x="0" y="0"/>
                </a:moveTo>
                <a:cubicBezTo>
                  <a:pt x="79691" y="-46041"/>
                  <a:pt x="228004" y="36430"/>
                  <a:pt x="397008" y="0"/>
                </a:cubicBezTo>
                <a:cubicBezTo>
                  <a:pt x="566012" y="-36430"/>
                  <a:pt x="791868" y="74190"/>
                  <a:pt x="1020878" y="0"/>
                </a:cubicBezTo>
                <a:cubicBezTo>
                  <a:pt x="1249888" y="-74190"/>
                  <a:pt x="1547592" y="63947"/>
                  <a:pt x="1701463" y="0"/>
                </a:cubicBezTo>
                <a:cubicBezTo>
                  <a:pt x="1855334" y="-63947"/>
                  <a:pt x="1920836" y="10947"/>
                  <a:pt x="2098471" y="0"/>
                </a:cubicBezTo>
                <a:cubicBezTo>
                  <a:pt x="2276106" y="-10947"/>
                  <a:pt x="2442534" y="16519"/>
                  <a:pt x="2665625" y="0"/>
                </a:cubicBezTo>
                <a:cubicBezTo>
                  <a:pt x="2888716" y="-16519"/>
                  <a:pt x="2992376" y="31805"/>
                  <a:pt x="3289494" y="0"/>
                </a:cubicBezTo>
                <a:cubicBezTo>
                  <a:pt x="3586612" y="-31805"/>
                  <a:pt x="3601137" y="64478"/>
                  <a:pt x="3856649" y="0"/>
                </a:cubicBezTo>
                <a:cubicBezTo>
                  <a:pt x="4112161" y="-64478"/>
                  <a:pt x="4166825" y="28281"/>
                  <a:pt x="4367087" y="0"/>
                </a:cubicBezTo>
                <a:cubicBezTo>
                  <a:pt x="4567349" y="-28281"/>
                  <a:pt x="4616854" y="41902"/>
                  <a:pt x="4764095" y="0"/>
                </a:cubicBezTo>
                <a:cubicBezTo>
                  <a:pt x="4911336" y="-41902"/>
                  <a:pt x="5266001" y="82789"/>
                  <a:pt x="5671542" y="0"/>
                </a:cubicBezTo>
                <a:cubicBezTo>
                  <a:pt x="5683120" y="86948"/>
                  <a:pt x="5651656" y="211161"/>
                  <a:pt x="5671542" y="418449"/>
                </a:cubicBezTo>
                <a:cubicBezTo>
                  <a:pt x="5691428" y="625737"/>
                  <a:pt x="5644432" y="715323"/>
                  <a:pt x="5671542" y="853977"/>
                </a:cubicBezTo>
                <a:cubicBezTo>
                  <a:pt x="5522503" y="875200"/>
                  <a:pt x="5383471" y="812935"/>
                  <a:pt x="5274534" y="853977"/>
                </a:cubicBezTo>
                <a:cubicBezTo>
                  <a:pt x="5165597" y="895019"/>
                  <a:pt x="4982733" y="853952"/>
                  <a:pt x="4820811" y="853977"/>
                </a:cubicBezTo>
                <a:cubicBezTo>
                  <a:pt x="4658889" y="854002"/>
                  <a:pt x="4453593" y="802827"/>
                  <a:pt x="4310372" y="853977"/>
                </a:cubicBezTo>
                <a:cubicBezTo>
                  <a:pt x="4167151" y="905127"/>
                  <a:pt x="3833056" y="849217"/>
                  <a:pt x="3686502" y="853977"/>
                </a:cubicBezTo>
                <a:cubicBezTo>
                  <a:pt x="3539948" y="858737"/>
                  <a:pt x="3304176" y="798731"/>
                  <a:pt x="3119348" y="853977"/>
                </a:cubicBezTo>
                <a:cubicBezTo>
                  <a:pt x="2934520" y="909223"/>
                  <a:pt x="2648768" y="836716"/>
                  <a:pt x="2438763" y="853977"/>
                </a:cubicBezTo>
                <a:cubicBezTo>
                  <a:pt x="2228758" y="871238"/>
                  <a:pt x="1960038" y="780553"/>
                  <a:pt x="1758178" y="853977"/>
                </a:cubicBezTo>
                <a:cubicBezTo>
                  <a:pt x="1556319" y="927401"/>
                  <a:pt x="1418756" y="791916"/>
                  <a:pt x="1191024" y="853977"/>
                </a:cubicBezTo>
                <a:cubicBezTo>
                  <a:pt x="963292" y="916038"/>
                  <a:pt x="930871" y="829136"/>
                  <a:pt x="794016" y="853977"/>
                </a:cubicBezTo>
                <a:cubicBezTo>
                  <a:pt x="657161" y="878818"/>
                  <a:pt x="261987" y="759940"/>
                  <a:pt x="0" y="853977"/>
                </a:cubicBezTo>
                <a:cubicBezTo>
                  <a:pt x="-28528" y="735548"/>
                  <a:pt x="32992" y="542810"/>
                  <a:pt x="0" y="426989"/>
                </a:cubicBezTo>
                <a:cubicBezTo>
                  <a:pt x="-32992" y="311168"/>
                  <a:pt x="12481" y="135374"/>
                  <a:pt x="0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3749021527">
                  <ask:type>
                    <ask:lineSketchScribble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pPr algn="ctr"/>
            <a:r>
              <a:rPr lang="it-IT" sz="4000" b="1" dirty="0"/>
              <a:t>Gestione Intraoperatoria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4358" y="2080175"/>
            <a:ext cx="7886700" cy="435133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it-IT" sz="2000" dirty="0">
              <a:solidFill>
                <a:srgbClr val="FF0000"/>
              </a:solidFill>
            </a:endParaRPr>
          </a:p>
          <a:p>
            <a:r>
              <a:rPr lang="it-IT" sz="2000" dirty="0"/>
              <a:t>Riduzione della pressione </a:t>
            </a:r>
            <a:r>
              <a:rPr lang="it-IT" sz="2000" dirty="0" err="1"/>
              <a:t>intra-addominale</a:t>
            </a:r>
            <a:endParaRPr lang="it-IT" sz="2000" dirty="0"/>
          </a:p>
          <a:p>
            <a:r>
              <a:rPr lang="it-IT" sz="2000" dirty="0"/>
              <a:t>Minore effetto negativo sulla gittata cardiaca</a:t>
            </a:r>
          </a:p>
          <a:p>
            <a:r>
              <a:rPr lang="it-IT" sz="2000" dirty="0"/>
              <a:t>Migliore perfusione degli organi periferici</a:t>
            </a:r>
          </a:p>
          <a:p>
            <a:r>
              <a:rPr lang="it-IT" sz="2000" dirty="0"/>
              <a:t>Riduzione delle pressioni delle vie aeree, con miglioramento del rapporto Ventilazione/Perfusione </a:t>
            </a:r>
            <a:r>
              <a:rPr lang="it-IT" sz="2000" dirty="0" err="1"/>
              <a:t>intraoperatorio</a:t>
            </a:r>
            <a:r>
              <a:rPr lang="it-IT" sz="2000" dirty="0"/>
              <a:t> e riduzione delle </a:t>
            </a:r>
            <a:r>
              <a:rPr lang="it-IT" sz="2000" dirty="0" err="1"/>
              <a:t>atelettasie</a:t>
            </a:r>
            <a:r>
              <a:rPr lang="it-IT" sz="2000" dirty="0"/>
              <a:t> polmonari</a:t>
            </a:r>
          </a:p>
          <a:p>
            <a:r>
              <a:rPr lang="it-IT" sz="2000" dirty="0"/>
              <a:t>Riduzione del dolore postoperatorio</a:t>
            </a:r>
          </a:p>
          <a:p>
            <a:r>
              <a:rPr lang="it-IT" sz="2000" dirty="0"/>
              <a:t>L’incidenza della curarizzazione residua è più alta nei pazienti obesi rispetto ai non obesi. </a:t>
            </a:r>
            <a:r>
              <a:rPr lang="it-IT" sz="2000" dirty="0">
                <a:solidFill>
                  <a:srgbClr val="FF0000"/>
                </a:solidFill>
              </a:rPr>
              <a:t>ROCURONIO + SUGAMMADEX </a:t>
            </a:r>
            <a:r>
              <a:rPr lang="it-IT" sz="2000" dirty="0"/>
              <a:t>rappresentano il </a:t>
            </a:r>
            <a:r>
              <a:rPr lang="it-IT" sz="2000" dirty="0" err="1"/>
              <a:t>gold</a:t>
            </a:r>
            <a:r>
              <a:rPr lang="it-IT" sz="2000" dirty="0"/>
              <a:t> standard.</a:t>
            </a:r>
          </a:p>
        </p:txBody>
      </p:sp>
      <p:sp>
        <p:nvSpPr>
          <p:cNvPr id="5" name="Rettangolo 4"/>
          <p:cNvSpPr/>
          <p:nvPr/>
        </p:nvSpPr>
        <p:spPr>
          <a:xfrm>
            <a:off x="714348" y="6000768"/>
            <a:ext cx="77867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/>
              <a:t>Gurusamy</a:t>
            </a:r>
            <a:r>
              <a:rPr lang="en-US" sz="1200" dirty="0"/>
              <a:t> KS, </a:t>
            </a:r>
            <a:r>
              <a:rPr lang="en-US" sz="1200" i="1" dirty="0"/>
              <a:t>Low pressure versus standard </a:t>
            </a:r>
            <a:r>
              <a:rPr lang="it-IT" sz="1200" i="1" dirty="0" err="1"/>
              <a:t>pressure</a:t>
            </a:r>
            <a:r>
              <a:rPr lang="it-IT" sz="1200" i="1" dirty="0"/>
              <a:t> </a:t>
            </a:r>
            <a:r>
              <a:rPr lang="it-IT" sz="1200" i="1" dirty="0" err="1"/>
              <a:t>pneumoperitoneum</a:t>
            </a:r>
            <a:r>
              <a:rPr lang="it-IT" sz="1200" i="1" dirty="0"/>
              <a:t> in </a:t>
            </a:r>
            <a:r>
              <a:rPr lang="it-IT" sz="1200" i="1" dirty="0" err="1"/>
              <a:t>laparoscopic</a:t>
            </a:r>
            <a:r>
              <a:rPr lang="it-IT" sz="1200" i="1" dirty="0"/>
              <a:t> </a:t>
            </a:r>
            <a:r>
              <a:rPr lang="it-IT" sz="1200" i="1" dirty="0" err="1"/>
              <a:t>cholecystectomy</a:t>
            </a:r>
            <a:r>
              <a:rPr lang="it-IT" sz="1200" i="1" dirty="0"/>
              <a:t>. </a:t>
            </a:r>
            <a:r>
              <a:rPr lang="it-IT" sz="1200" i="1" dirty="0" err="1"/>
              <a:t>Cochrane</a:t>
            </a:r>
            <a:r>
              <a:rPr lang="it-IT" sz="1200" i="1" dirty="0"/>
              <a:t> 2009</a:t>
            </a:r>
            <a:endParaRPr lang="it-IT" sz="1200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B70E51B-AA1E-D24E-2064-7D0EB0BD2832}"/>
              </a:ext>
            </a:extLst>
          </p:cNvPr>
          <p:cNvSpPr txBox="1"/>
          <p:nvPr/>
        </p:nvSpPr>
        <p:spPr>
          <a:xfrm>
            <a:off x="2398258" y="1815207"/>
            <a:ext cx="4347483" cy="461665"/>
          </a:xfrm>
          <a:custGeom>
            <a:avLst/>
            <a:gdLst>
              <a:gd name="connsiteX0" fmla="*/ 0 w 4347483"/>
              <a:gd name="connsiteY0" fmla="*/ 0 h 461665"/>
              <a:gd name="connsiteX1" fmla="*/ 456486 w 4347483"/>
              <a:gd name="connsiteY1" fmla="*/ 0 h 461665"/>
              <a:gd name="connsiteX2" fmla="*/ 1043396 w 4347483"/>
              <a:gd name="connsiteY2" fmla="*/ 0 h 461665"/>
              <a:gd name="connsiteX3" fmla="*/ 1543356 w 4347483"/>
              <a:gd name="connsiteY3" fmla="*/ 0 h 461665"/>
              <a:gd name="connsiteX4" fmla="*/ 1999842 w 4347483"/>
              <a:gd name="connsiteY4" fmla="*/ 0 h 461665"/>
              <a:gd name="connsiteX5" fmla="*/ 2586752 w 4347483"/>
              <a:gd name="connsiteY5" fmla="*/ 0 h 461665"/>
              <a:gd name="connsiteX6" fmla="*/ 3130188 w 4347483"/>
              <a:gd name="connsiteY6" fmla="*/ 0 h 461665"/>
              <a:gd name="connsiteX7" fmla="*/ 3673623 w 4347483"/>
              <a:gd name="connsiteY7" fmla="*/ 0 h 461665"/>
              <a:gd name="connsiteX8" fmla="*/ 4347483 w 4347483"/>
              <a:gd name="connsiteY8" fmla="*/ 0 h 461665"/>
              <a:gd name="connsiteX9" fmla="*/ 4347483 w 4347483"/>
              <a:gd name="connsiteY9" fmla="*/ 461665 h 461665"/>
              <a:gd name="connsiteX10" fmla="*/ 3890997 w 4347483"/>
              <a:gd name="connsiteY10" fmla="*/ 461665 h 461665"/>
              <a:gd name="connsiteX11" fmla="*/ 3477986 w 4347483"/>
              <a:gd name="connsiteY11" fmla="*/ 461665 h 461665"/>
              <a:gd name="connsiteX12" fmla="*/ 2891076 w 4347483"/>
              <a:gd name="connsiteY12" fmla="*/ 461665 h 461665"/>
              <a:gd name="connsiteX13" fmla="*/ 2434590 w 4347483"/>
              <a:gd name="connsiteY13" fmla="*/ 461665 h 461665"/>
              <a:gd name="connsiteX14" fmla="*/ 1847680 w 4347483"/>
              <a:gd name="connsiteY14" fmla="*/ 461665 h 461665"/>
              <a:gd name="connsiteX15" fmla="*/ 1217295 w 4347483"/>
              <a:gd name="connsiteY15" fmla="*/ 461665 h 461665"/>
              <a:gd name="connsiteX16" fmla="*/ 717335 w 4347483"/>
              <a:gd name="connsiteY16" fmla="*/ 461665 h 461665"/>
              <a:gd name="connsiteX17" fmla="*/ 0 w 4347483"/>
              <a:gd name="connsiteY17" fmla="*/ 461665 h 461665"/>
              <a:gd name="connsiteX18" fmla="*/ 0 w 4347483"/>
              <a:gd name="connsiteY18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347483" h="461665" fill="none" extrusionOk="0">
                <a:moveTo>
                  <a:pt x="0" y="0"/>
                </a:moveTo>
                <a:cubicBezTo>
                  <a:pt x="97569" y="-43753"/>
                  <a:pt x="275345" y="46246"/>
                  <a:pt x="456486" y="0"/>
                </a:cubicBezTo>
                <a:cubicBezTo>
                  <a:pt x="637627" y="-46246"/>
                  <a:pt x="806329" y="55945"/>
                  <a:pt x="1043396" y="0"/>
                </a:cubicBezTo>
                <a:cubicBezTo>
                  <a:pt x="1280463" y="-55945"/>
                  <a:pt x="1302047" y="52410"/>
                  <a:pt x="1543356" y="0"/>
                </a:cubicBezTo>
                <a:cubicBezTo>
                  <a:pt x="1784665" y="-52410"/>
                  <a:pt x="1831351" y="34961"/>
                  <a:pt x="1999842" y="0"/>
                </a:cubicBezTo>
                <a:cubicBezTo>
                  <a:pt x="2168333" y="-34961"/>
                  <a:pt x="2324741" y="4914"/>
                  <a:pt x="2586752" y="0"/>
                </a:cubicBezTo>
                <a:cubicBezTo>
                  <a:pt x="2848763" y="-4914"/>
                  <a:pt x="2862172" y="1758"/>
                  <a:pt x="3130188" y="0"/>
                </a:cubicBezTo>
                <a:cubicBezTo>
                  <a:pt x="3398204" y="-1758"/>
                  <a:pt x="3535925" y="3895"/>
                  <a:pt x="3673623" y="0"/>
                </a:cubicBezTo>
                <a:cubicBezTo>
                  <a:pt x="3811321" y="-3895"/>
                  <a:pt x="4165852" y="55395"/>
                  <a:pt x="4347483" y="0"/>
                </a:cubicBezTo>
                <a:cubicBezTo>
                  <a:pt x="4385343" y="210027"/>
                  <a:pt x="4308625" y="299039"/>
                  <a:pt x="4347483" y="461665"/>
                </a:cubicBezTo>
                <a:cubicBezTo>
                  <a:pt x="4216162" y="474539"/>
                  <a:pt x="4015315" y="409764"/>
                  <a:pt x="3890997" y="461665"/>
                </a:cubicBezTo>
                <a:cubicBezTo>
                  <a:pt x="3766679" y="513566"/>
                  <a:pt x="3562915" y="436201"/>
                  <a:pt x="3477986" y="461665"/>
                </a:cubicBezTo>
                <a:cubicBezTo>
                  <a:pt x="3393057" y="487129"/>
                  <a:pt x="3065185" y="421489"/>
                  <a:pt x="2891076" y="461665"/>
                </a:cubicBezTo>
                <a:cubicBezTo>
                  <a:pt x="2716967" y="501841"/>
                  <a:pt x="2585330" y="432744"/>
                  <a:pt x="2434590" y="461665"/>
                </a:cubicBezTo>
                <a:cubicBezTo>
                  <a:pt x="2283850" y="490586"/>
                  <a:pt x="2124209" y="446770"/>
                  <a:pt x="1847680" y="461665"/>
                </a:cubicBezTo>
                <a:cubicBezTo>
                  <a:pt x="1571151" y="476560"/>
                  <a:pt x="1345055" y="391678"/>
                  <a:pt x="1217295" y="461665"/>
                </a:cubicBezTo>
                <a:cubicBezTo>
                  <a:pt x="1089536" y="531652"/>
                  <a:pt x="855041" y="460069"/>
                  <a:pt x="717335" y="461665"/>
                </a:cubicBezTo>
                <a:cubicBezTo>
                  <a:pt x="579629" y="463261"/>
                  <a:pt x="348663" y="452492"/>
                  <a:pt x="0" y="461665"/>
                </a:cubicBezTo>
                <a:cubicBezTo>
                  <a:pt x="-42265" y="258403"/>
                  <a:pt x="44246" y="162309"/>
                  <a:pt x="0" y="0"/>
                </a:cubicBezTo>
                <a:close/>
              </a:path>
              <a:path w="4347483" h="461665" stroke="0" extrusionOk="0">
                <a:moveTo>
                  <a:pt x="0" y="0"/>
                </a:moveTo>
                <a:cubicBezTo>
                  <a:pt x="237640" y="-15451"/>
                  <a:pt x="361435" y="21538"/>
                  <a:pt x="499961" y="0"/>
                </a:cubicBezTo>
                <a:cubicBezTo>
                  <a:pt x="638487" y="-21538"/>
                  <a:pt x="757977" y="44087"/>
                  <a:pt x="912971" y="0"/>
                </a:cubicBezTo>
                <a:cubicBezTo>
                  <a:pt x="1067965" y="-44087"/>
                  <a:pt x="1234613" y="34611"/>
                  <a:pt x="1543356" y="0"/>
                </a:cubicBezTo>
                <a:cubicBezTo>
                  <a:pt x="1852100" y="-34611"/>
                  <a:pt x="1928747" y="10646"/>
                  <a:pt x="2043317" y="0"/>
                </a:cubicBezTo>
                <a:cubicBezTo>
                  <a:pt x="2157887" y="-10646"/>
                  <a:pt x="2393674" y="43723"/>
                  <a:pt x="2543278" y="0"/>
                </a:cubicBezTo>
                <a:cubicBezTo>
                  <a:pt x="2692882" y="-43723"/>
                  <a:pt x="3025110" y="47251"/>
                  <a:pt x="3173663" y="0"/>
                </a:cubicBezTo>
                <a:cubicBezTo>
                  <a:pt x="3322217" y="-47251"/>
                  <a:pt x="3517081" y="14214"/>
                  <a:pt x="3630148" y="0"/>
                </a:cubicBezTo>
                <a:cubicBezTo>
                  <a:pt x="3743216" y="-14214"/>
                  <a:pt x="4160630" y="5504"/>
                  <a:pt x="4347483" y="0"/>
                </a:cubicBezTo>
                <a:cubicBezTo>
                  <a:pt x="4381098" y="160129"/>
                  <a:pt x="4298534" y="233147"/>
                  <a:pt x="4347483" y="461665"/>
                </a:cubicBezTo>
                <a:cubicBezTo>
                  <a:pt x="4125141" y="484952"/>
                  <a:pt x="4049451" y="413895"/>
                  <a:pt x="3890997" y="461665"/>
                </a:cubicBezTo>
                <a:cubicBezTo>
                  <a:pt x="3732543" y="509435"/>
                  <a:pt x="3538221" y="420228"/>
                  <a:pt x="3347562" y="461665"/>
                </a:cubicBezTo>
                <a:cubicBezTo>
                  <a:pt x="3156903" y="503102"/>
                  <a:pt x="2975888" y="439908"/>
                  <a:pt x="2847601" y="461665"/>
                </a:cubicBezTo>
                <a:cubicBezTo>
                  <a:pt x="2719314" y="483422"/>
                  <a:pt x="2406274" y="447244"/>
                  <a:pt x="2217216" y="461665"/>
                </a:cubicBezTo>
                <a:cubicBezTo>
                  <a:pt x="2028159" y="476086"/>
                  <a:pt x="1828067" y="430021"/>
                  <a:pt x="1586831" y="461665"/>
                </a:cubicBezTo>
                <a:cubicBezTo>
                  <a:pt x="1345596" y="493309"/>
                  <a:pt x="1273400" y="409398"/>
                  <a:pt x="1130346" y="461665"/>
                </a:cubicBezTo>
                <a:cubicBezTo>
                  <a:pt x="987292" y="513932"/>
                  <a:pt x="756123" y="408311"/>
                  <a:pt x="586910" y="461665"/>
                </a:cubicBezTo>
                <a:cubicBezTo>
                  <a:pt x="417697" y="515019"/>
                  <a:pt x="285461" y="435203"/>
                  <a:pt x="0" y="461665"/>
                </a:cubicBezTo>
                <a:cubicBezTo>
                  <a:pt x="-48289" y="270104"/>
                  <a:pt x="21382" y="127505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it-IT" sz="2400" dirty="0"/>
              <a:t>Blocco Neuromuscolare profondo</a:t>
            </a: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C4054274-4226-ED3F-5102-108A40A07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6229" y="717635"/>
            <a:ext cx="5671542" cy="853977"/>
          </a:xfrm>
          <a:custGeom>
            <a:avLst/>
            <a:gdLst>
              <a:gd name="connsiteX0" fmla="*/ 0 w 5671542"/>
              <a:gd name="connsiteY0" fmla="*/ 0 h 853977"/>
              <a:gd name="connsiteX1" fmla="*/ 453723 w 5671542"/>
              <a:gd name="connsiteY1" fmla="*/ 0 h 853977"/>
              <a:gd name="connsiteX2" fmla="*/ 964162 w 5671542"/>
              <a:gd name="connsiteY2" fmla="*/ 0 h 853977"/>
              <a:gd name="connsiteX3" fmla="*/ 1417886 w 5671542"/>
              <a:gd name="connsiteY3" fmla="*/ 0 h 853977"/>
              <a:gd name="connsiteX4" fmla="*/ 1814893 w 5671542"/>
              <a:gd name="connsiteY4" fmla="*/ 0 h 853977"/>
              <a:gd name="connsiteX5" fmla="*/ 2268617 w 5671542"/>
              <a:gd name="connsiteY5" fmla="*/ 0 h 853977"/>
              <a:gd name="connsiteX6" fmla="*/ 2949202 w 5671542"/>
              <a:gd name="connsiteY6" fmla="*/ 0 h 853977"/>
              <a:gd name="connsiteX7" fmla="*/ 3573071 w 5671542"/>
              <a:gd name="connsiteY7" fmla="*/ 0 h 853977"/>
              <a:gd name="connsiteX8" fmla="*/ 3970079 w 5671542"/>
              <a:gd name="connsiteY8" fmla="*/ 0 h 853977"/>
              <a:gd name="connsiteX9" fmla="*/ 4423803 w 5671542"/>
              <a:gd name="connsiteY9" fmla="*/ 0 h 853977"/>
              <a:gd name="connsiteX10" fmla="*/ 5047672 w 5671542"/>
              <a:gd name="connsiteY10" fmla="*/ 0 h 853977"/>
              <a:gd name="connsiteX11" fmla="*/ 5671542 w 5671542"/>
              <a:gd name="connsiteY11" fmla="*/ 0 h 853977"/>
              <a:gd name="connsiteX12" fmla="*/ 5671542 w 5671542"/>
              <a:gd name="connsiteY12" fmla="*/ 435528 h 853977"/>
              <a:gd name="connsiteX13" fmla="*/ 5671542 w 5671542"/>
              <a:gd name="connsiteY13" fmla="*/ 853977 h 853977"/>
              <a:gd name="connsiteX14" fmla="*/ 5161103 w 5671542"/>
              <a:gd name="connsiteY14" fmla="*/ 853977 h 853977"/>
              <a:gd name="connsiteX15" fmla="*/ 4593949 w 5671542"/>
              <a:gd name="connsiteY15" fmla="*/ 853977 h 853977"/>
              <a:gd name="connsiteX16" fmla="*/ 3913364 w 5671542"/>
              <a:gd name="connsiteY16" fmla="*/ 853977 h 853977"/>
              <a:gd name="connsiteX17" fmla="*/ 3289494 w 5671542"/>
              <a:gd name="connsiteY17" fmla="*/ 853977 h 853977"/>
              <a:gd name="connsiteX18" fmla="*/ 2665625 w 5671542"/>
              <a:gd name="connsiteY18" fmla="*/ 853977 h 853977"/>
              <a:gd name="connsiteX19" fmla="*/ 2211901 w 5671542"/>
              <a:gd name="connsiteY19" fmla="*/ 853977 h 853977"/>
              <a:gd name="connsiteX20" fmla="*/ 1644747 w 5671542"/>
              <a:gd name="connsiteY20" fmla="*/ 853977 h 853977"/>
              <a:gd name="connsiteX21" fmla="*/ 1134308 w 5671542"/>
              <a:gd name="connsiteY21" fmla="*/ 853977 h 853977"/>
              <a:gd name="connsiteX22" fmla="*/ 680585 w 5671542"/>
              <a:gd name="connsiteY22" fmla="*/ 853977 h 853977"/>
              <a:gd name="connsiteX23" fmla="*/ 0 w 5671542"/>
              <a:gd name="connsiteY23" fmla="*/ 853977 h 853977"/>
              <a:gd name="connsiteX24" fmla="*/ 0 w 5671542"/>
              <a:gd name="connsiteY24" fmla="*/ 444068 h 853977"/>
              <a:gd name="connsiteX25" fmla="*/ 0 w 5671542"/>
              <a:gd name="connsiteY25" fmla="*/ 0 h 853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671542" h="853977" fill="none" extrusionOk="0">
                <a:moveTo>
                  <a:pt x="0" y="0"/>
                </a:moveTo>
                <a:cubicBezTo>
                  <a:pt x="222830" y="-33266"/>
                  <a:pt x="342364" y="21539"/>
                  <a:pt x="453723" y="0"/>
                </a:cubicBezTo>
                <a:cubicBezTo>
                  <a:pt x="565082" y="-21539"/>
                  <a:pt x="854373" y="49175"/>
                  <a:pt x="964162" y="0"/>
                </a:cubicBezTo>
                <a:cubicBezTo>
                  <a:pt x="1073951" y="-49175"/>
                  <a:pt x="1287510" y="21085"/>
                  <a:pt x="1417886" y="0"/>
                </a:cubicBezTo>
                <a:cubicBezTo>
                  <a:pt x="1548262" y="-21085"/>
                  <a:pt x="1651719" y="4676"/>
                  <a:pt x="1814893" y="0"/>
                </a:cubicBezTo>
                <a:cubicBezTo>
                  <a:pt x="1978067" y="-4676"/>
                  <a:pt x="2176803" y="5967"/>
                  <a:pt x="2268617" y="0"/>
                </a:cubicBezTo>
                <a:cubicBezTo>
                  <a:pt x="2360431" y="-5967"/>
                  <a:pt x="2647384" y="20095"/>
                  <a:pt x="2949202" y="0"/>
                </a:cubicBezTo>
                <a:cubicBezTo>
                  <a:pt x="3251020" y="-20095"/>
                  <a:pt x="3416517" y="35055"/>
                  <a:pt x="3573071" y="0"/>
                </a:cubicBezTo>
                <a:cubicBezTo>
                  <a:pt x="3729625" y="-35055"/>
                  <a:pt x="3877157" y="22735"/>
                  <a:pt x="3970079" y="0"/>
                </a:cubicBezTo>
                <a:cubicBezTo>
                  <a:pt x="4063001" y="-22735"/>
                  <a:pt x="4215126" y="27813"/>
                  <a:pt x="4423803" y="0"/>
                </a:cubicBezTo>
                <a:cubicBezTo>
                  <a:pt x="4632480" y="-27813"/>
                  <a:pt x="4752799" y="9364"/>
                  <a:pt x="5047672" y="0"/>
                </a:cubicBezTo>
                <a:cubicBezTo>
                  <a:pt x="5342545" y="-9364"/>
                  <a:pt x="5392923" y="13623"/>
                  <a:pt x="5671542" y="0"/>
                </a:cubicBezTo>
                <a:cubicBezTo>
                  <a:pt x="5713953" y="181180"/>
                  <a:pt x="5631790" y="323867"/>
                  <a:pt x="5671542" y="435528"/>
                </a:cubicBezTo>
                <a:cubicBezTo>
                  <a:pt x="5711294" y="547189"/>
                  <a:pt x="5665893" y="768886"/>
                  <a:pt x="5671542" y="853977"/>
                </a:cubicBezTo>
                <a:cubicBezTo>
                  <a:pt x="5426002" y="873247"/>
                  <a:pt x="5333391" y="828449"/>
                  <a:pt x="5161103" y="853977"/>
                </a:cubicBezTo>
                <a:cubicBezTo>
                  <a:pt x="4988815" y="879505"/>
                  <a:pt x="4739802" y="808167"/>
                  <a:pt x="4593949" y="853977"/>
                </a:cubicBezTo>
                <a:cubicBezTo>
                  <a:pt x="4448096" y="899787"/>
                  <a:pt x="4159535" y="793588"/>
                  <a:pt x="3913364" y="853977"/>
                </a:cubicBezTo>
                <a:cubicBezTo>
                  <a:pt x="3667193" y="914366"/>
                  <a:pt x="3526515" y="834601"/>
                  <a:pt x="3289494" y="853977"/>
                </a:cubicBezTo>
                <a:cubicBezTo>
                  <a:pt x="3052473" y="873353"/>
                  <a:pt x="2918079" y="803701"/>
                  <a:pt x="2665625" y="853977"/>
                </a:cubicBezTo>
                <a:cubicBezTo>
                  <a:pt x="2413171" y="904253"/>
                  <a:pt x="2417860" y="844673"/>
                  <a:pt x="2211901" y="853977"/>
                </a:cubicBezTo>
                <a:cubicBezTo>
                  <a:pt x="2005942" y="863281"/>
                  <a:pt x="1767636" y="806044"/>
                  <a:pt x="1644747" y="853977"/>
                </a:cubicBezTo>
                <a:cubicBezTo>
                  <a:pt x="1521858" y="901910"/>
                  <a:pt x="1242939" y="794042"/>
                  <a:pt x="1134308" y="853977"/>
                </a:cubicBezTo>
                <a:cubicBezTo>
                  <a:pt x="1025677" y="913912"/>
                  <a:pt x="882536" y="845311"/>
                  <a:pt x="680585" y="853977"/>
                </a:cubicBezTo>
                <a:cubicBezTo>
                  <a:pt x="478634" y="862643"/>
                  <a:pt x="220962" y="802607"/>
                  <a:pt x="0" y="853977"/>
                </a:cubicBezTo>
                <a:cubicBezTo>
                  <a:pt x="-25936" y="660222"/>
                  <a:pt x="47188" y="572739"/>
                  <a:pt x="0" y="444068"/>
                </a:cubicBezTo>
                <a:cubicBezTo>
                  <a:pt x="-47188" y="315397"/>
                  <a:pt x="22797" y="125767"/>
                  <a:pt x="0" y="0"/>
                </a:cubicBezTo>
                <a:close/>
              </a:path>
              <a:path w="5671542" h="853977" stroke="0" extrusionOk="0">
                <a:moveTo>
                  <a:pt x="0" y="0"/>
                </a:moveTo>
                <a:cubicBezTo>
                  <a:pt x="79691" y="-46041"/>
                  <a:pt x="228004" y="36430"/>
                  <a:pt x="397008" y="0"/>
                </a:cubicBezTo>
                <a:cubicBezTo>
                  <a:pt x="566012" y="-36430"/>
                  <a:pt x="791868" y="74190"/>
                  <a:pt x="1020878" y="0"/>
                </a:cubicBezTo>
                <a:cubicBezTo>
                  <a:pt x="1249888" y="-74190"/>
                  <a:pt x="1547592" y="63947"/>
                  <a:pt x="1701463" y="0"/>
                </a:cubicBezTo>
                <a:cubicBezTo>
                  <a:pt x="1855334" y="-63947"/>
                  <a:pt x="1920836" y="10947"/>
                  <a:pt x="2098471" y="0"/>
                </a:cubicBezTo>
                <a:cubicBezTo>
                  <a:pt x="2276106" y="-10947"/>
                  <a:pt x="2442534" y="16519"/>
                  <a:pt x="2665625" y="0"/>
                </a:cubicBezTo>
                <a:cubicBezTo>
                  <a:pt x="2888716" y="-16519"/>
                  <a:pt x="2992376" y="31805"/>
                  <a:pt x="3289494" y="0"/>
                </a:cubicBezTo>
                <a:cubicBezTo>
                  <a:pt x="3586612" y="-31805"/>
                  <a:pt x="3601137" y="64478"/>
                  <a:pt x="3856649" y="0"/>
                </a:cubicBezTo>
                <a:cubicBezTo>
                  <a:pt x="4112161" y="-64478"/>
                  <a:pt x="4166825" y="28281"/>
                  <a:pt x="4367087" y="0"/>
                </a:cubicBezTo>
                <a:cubicBezTo>
                  <a:pt x="4567349" y="-28281"/>
                  <a:pt x="4616854" y="41902"/>
                  <a:pt x="4764095" y="0"/>
                </a:cubicBezTo>
                <a:cubicBezTo>
                  <a:pt x="4911336" y="-41902"/>
                  <a:pt x="5266001" y="82789"/>
                  <a:pt x="5671542" y="0"/>
                </a:cubicBezTo>
                <a:cubicBezTo>
                  <a:pt x="5683120" y="86948"/>
                  <a:pt x="5651656" y="211161"/>
                  <a:pt x="5671542" y="418449"/>
                </a:cubicBezTo>
                <a:cubicBezTo>
                  <a:pt x="5691428" y="625737"/>
                  <a:pt x="5644432" y="715323"/>
                  <a:pt x="5671542" y="853977"/>
                </a:cubicBezTo>
                <a:cubicBezTo>
                  <a:pt x="5522503" y="875200"/>
                  <a:pt x="5383471" y="812935"/>
                  <a:pt x="5274534" y="853977"/>
                </a:cubicBezTo>
                <a:cubicBezTo>
                  <a:pt x="5165597" y="895019"/>
                  <a:pt x="4982733" y="853952"/>
                  <a:pt x="4820811" y="853977"/>
                </a:cubicBezTo>
                <a:cubicBezTo>
                  <a:pt x="4658889" y="854002"/>
                  <a:pt x="4453593" y="802827"/>
                  <a:pt x="4310372" y="853977"/>
                </a:cubicBezTo>
                <a:cubicBezTo>
                  <a:pt x="4167151" y="905127"/>
                  <a:pt x="3833056" y="849217"/>
                  <a:pt x="3686502" y="853977"/>
                </a:cubicBezTo>
                <a:cubicBezTo>
                  <a:pt x="3539948" y="858737"/>
                  <a:pt x="3304176" y="798731"/>
                  <a:pt x="3119348" y="853977"/>
                </a:cubicBezTo>
                <a:cubicBezTo>
                  <a:pt x="2934520" y="909223"/>
                  <a:pt x="2648768" y="836716"/>
                  <a:pt x="2438763" y="853977"/>
                </a:cubicBezTo>
                <a:cubicBezTo>
                  <a:pt x="2228758" y="871238"/>
                  <a:pt x="1960038" y="780553"/>
                  <a:pt x="1758178" y="853977"/>
                </a:cubicBezTo>
                <a:cubicBezTo>
                  <a:pt x="1556319" y="927401"/>
                  <a:pt x="1418756" y="791916"/>
                  <a:pt x="1191024" y="853977"/>
                </a:cubicBezTo>
                <a:cubicBezTo>
                  <a:pt x="963292" y="916038"/>
                  <a:pt x="930871" y="829136"/>
                  <a:pt x="794016" y="853977"/>
                </a:cubicBezTo>
                <a:cubicBezTo>
                  <a:pt x="657161" y="878818"/>
                  <a:pt x="261987" y="759940"/>
                  <a:pt x="0" y="853977"/>
                </a:cubicBezTo>
                <a:cubicBezTo>
                  <a:pt x="-28528" y="735548"/>
                  <a:pt x="32992" y="542810"/>
                  <a:pt x="0" y="426989"/>
                </a:cubicBezTo>
                <a:cubicBezTo>
                  <a:pt x="-32992" y="311168"/>
                  <a:pt x="12481" y="135374"/>
                  <a:pt x="0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3749021527">
                  <ask:type>
                    <ask:lineSketchScribble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pPr algn="ctr"/>
            <a:r>
              <a:rPr lang="it-IT" sz="4000" b="1" dirty="0"/>
              <a:t>Gestione Intraoperatoria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55576" y="2636912"/>
            <a:ext cx="7886700" cy="34755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>
                <a:solidFill>
                  <a:srgbClr val="FF0000"/>
                </a:solidFill>
              </a:rPr>
              <a:t>Strategia multimodale</a:t>
            </a:r>
            <a:r>
              <a:rPr lang="it-IT" sz="2000" dirty="0"/>
              <a:t>: farmaci short-</a:t>
            </a:r>
            <a:r>
              <a:rPr lang="it-IT" sz="2000" dirty="0" err="1"/>
              <a:t>acting</a:t>
            </a:r>
            <a:r>
              <a:rPr lang="it-IT" sz="2000" dirty="0"/>
              <a:t> e tecniche loco-regionali per ridurre la richiesta di oppioidi</a:t>
            </a:r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r>
              <a:rPr lang="it-IT" sz="2000" dirty="0"/>
              <a:t>Utilizzo quando possibile della </a:t>
            </a:r>
            <a:r>
              <a:rPr lang="it-IT" sz="2000" dirty="0">
                <a:solidFill>
                  <a:srgbClr val="FF0000"/>
                </a:solidFill>
              </a:rPr>
              <a:t>via </a:t>
            </a:r>
            <a:r>
              <a:rPr lang="it-IT" sz="2000" dirty="0" err="1">
                <a:solidFill>
                  <a:srgbClr val="FF0000"/>
                </a:solidFill>
              </a:rPr>
              <a:t>im</a:t>
            </a:r>
            <a:r>
              <a:rPr lang="it-IT" sz="2000" dirty="0">
                <a:solidFill>
                  <a:srgbClr val="FF0000"/>
                </a:solidFill>
              </a:rPr>
              <a:t> </a:t>
            </a:r>
            <a:r>
              <a:rPr lang="it-IT" sz="2000" dirty="0"/>
              <a:t>per la somministrazione di farmaci</a:t>
            </a:r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r>
              <a:rPr lang="it-IT" sz="2000" dirty="0"/>
              <a:t>Attenta </a:t>
            </a:r>
            <a:r>
              <a:rPr lang="it-IT" sz="2000" dirty="0">
                <a:solidFill>
                  <a:srgbClr val="FF0000"/>
                </a:solidFill>
              </a:rPr>
              <a:t>titolazione degli oppioidi</a:t>
            </a:r>
            <a:r>
              <a:rPr lang="it-IT" sz="2000" dirty="0"/>
              <a:t>, preferendo un’analgesia controllata dal paziente rispetto ad una somministrazione </a:t>
            </a:r>
            <a:r>
              <a:rPr lang="it-IT" sz="2000" dirty="0" err="1"/>
              <a:t>ev</a:t>
            </a:r>
            <a:r>
              <a:rPr lang="it-IT" sz="2000" dirty="0"/>
              <a:t> continua</a:t>
            </a:r>
          </a:p>
          <a:p>
            <a:pPr marL="0" indent="0">
              <a:buNone/>
            </a:pPr>
            <a:endParaRPr lang="it-IT" sz="2000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D71D0B4B-C1A5-B964-F25E-6A8E9ACC357A}"/>
              </a:ext>
            </a:extLst>
          </p:cNvPr>
          <p:cNvSpPr txBox="1"/>
          <p:nvPr/>
        </p:nvSpPr>
        <p:spPr>
          <a:xfrm>
            <a:off x="2044969" y="1815207"/>
            <a:ext cx="5054062" cy="461665"/>
          </a:xfrm>
          <a:custGeom>
            <a:avLst/>
            <a:gdLst>
              <a:gd name="connsiteX0" fmla="*/ 0 w 5054062"/>
              <a:gd name="connsiteY0" fmla="*/ 0 h 461665"/>
              <a:gd name="connsiteX1" fmla="*/ 460481 w 5054062"/>
              <a:gd name="connsiteY1" fmla="*/ 0 h 461665"/>
              <a:gd name="connsiteX2" fmla="*/ 971503 w 5054062"/>
              <a:gd name="connsiteY2" fmla="*/ 0 h 461665"/>
              <a:gd name="connsiteX3" fmla="*/ 1431984 w 5054062"/>
              <a:gd name="connsiteY3" fmla="*/ 0 h 461665"/>
              <a:gd name="connsiteX4" fmla="*/ 2044087 w 5054062"/>
              <a:gd name="connsiteY4" fmla="*/ 0 h 461665"/>
              <a:gd name="connsiteX5" fmla="*/ 2605650 w 5054062"/>
              <a:gd name="connsiteY5" fmla="*/ 0 h 461665"/>
              <a:gd name="connsiteX6" fmla="*/ 3167212 w 5054062"/>
              <a:gd name="connsiteY6" fmla="*/ 0 h 461665"/>
              <a:gd name="connsiteX7" fmla="*/ 3829856 w 5054062"/>
              <a:gd name="connsiteY7" fmla="*/ 0 h 461665"/>
              <a:gd name="connsiteX8" fmla="*/ 4441959 w 5054062"/>
              <a:gd name="connsiteY8" fmla="*/ 0 h 461665"/>
              <a:gd name="connsiteX9" fmla="*/ 5054062 w 5054062"/>
              <a:gd name="connsiteY9" fmla="*/ 0 h 461665"/>
              <a:gd name="connsiteX10" fmla="*/ 5054062 w 5054062"/>
              <a:gd name="connsiteY10" fmla="*/ 461665 h 461665"/>
              <a:gd name="connsiteX11" fmla="*/ 4644121 w 5054062"/>
              <a:gd name="connsiteY11" fmla="*/ 461665 h 461665"/>
              <a:gd name="connsiteX12" fmla="*/ 4183640 w 5054062"/>
              <a:gd name="connsiteY12" fmla="*/ 461665 h 461665"/>
              <a:gd name="connsiteX13" fmla="*/ 3571537 w 5054062"/>
              <a:gd name="connsiteY13" fmla="*/ 461665 h 461665"/>
              <a:gd name="connsiteX14" fmla="*/ 2908893 w 5054062"/>
              <a:gd name="connsiteY14" fmla="*/ 461665 h 461665"/>
              <a:gd name="connsiteX15" fmla="*/ 2397872 w 5054062"/>
              <a:gd name="connsiteY15" fmla="*/ 461665 h 461665"/>
              <a:gd name="connsiteX16" fmla="*/ 1735228 w 5054062"/>
              <a:gd name="connsiteY16" fmla="*/ 461665 h 461665"/>
              <a:gd name="connsiteX17" fmla="*/ 1274747 w 5054062"/>
              <a:gd name="connsiteY17" fmla="*/ 461665 h 461665"/>
              <a:gd name="connsiteX18" fmla="*/ 864806 w 5054062"/>
              <a:gd name="connsiteY18" fmla="*/ 461665 h 461665"/>
              <a:gd name="connsiteX19" fmla="*/ 0 w 5054062"/>
              <a:gd name="connsiteY19" fmla="*/ 461665 h 461665"/>
              <a:gd name="connsiteX20" fmla="*/ 0 w 5054062"/>
              <a:gd name="connsiteY2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054062" h="461665" fill="none" extrusionOk="0">
                <a:moveTo>
                  <a:pt x="0" y="0"/>
                </a:moveTo>
                <a:cubicBezTo>
                  <a:pt x="119013" y="-11511"/>
                  <a:pt x="285023" y="54091"/>
                  <a:pt x="460481" y="0"/>
                </a:cubicBezTo>
                <a:cubicBezTo>
                  <a:pt x="635939" y="-54091"/>
                  <a:pt x="750509" y="42920"/>
                  <a:pt x="971503" y="0"/>
                </a:cubicBezTo>
                <a:cubicBezTo>
                  <a:pt x="1192497" y="-42920"/>
                  <a:pt x="1302203" y="31724"/>
                  <a:pt x="1431984" y="0"/>
                </a:cubicBezTo>
                <a:cubicBezTo>
                  <a:pt x="1561765" y="-31724"/>
                  <a:pt x="1914370" y="72085"/>
                  <a:pt x="2044087" y="0"/>
                </a:cubicBezTo>
                <a:cubicBezTo>
                  <a:pt x="2173804" y="-72085"/>
                  <a:pt x="2430744" y="42069"/>
                  <a:pt x="2605650" y="0"/>
                </a:cubicBezTo>
                <a:cubicBezTo>
                  <a:pt x="2780556" y="-42069"/>
                  <a:pt x="3012853" y="42923"/>
                  <a:pt x="3167212" y="0"/>
                </a:cubicBezTo>
                <a:cubicBezTo>
                  <a:pt x="3321571" y="-42923"/>
                  <a:pt x="3649812" y="45388"/>
                  <a:pt x="3829856" y="0"/>
                </a:cubicBezTo>
                <a:cubicBezTo>
                  <a:pt x="4009900" y="-45388"/>
                  <a:pt x="4220782" y="55676"/>
                  <a:pt x="4441959" y="0"/>
                </a:cubicBezTo>
                <a:cubicBezTo>
                  <a:pt x="4663136" y="-55676"/>
                  <a:pt x="4783267" y="70990"/>
                  <a:pt x="5054062" y="0"/>
                </a:cubicBezTo>
                <a:cubicBezTo>
                  <a:pt x="5088091" y="157204"/>
                  <a:pt x="5038472" y="315611"/>
                  <a:pt x="5054062" y="461665"/>
                </a:cubicBezTo>
                <a:cubicBezTo>
                  <a:pt x="4910538" y="466857"/>
                  <a:pt x="4780863" y="439043"/>
                  <a:pt x="4644121" y="461665"/>
                </a:cubicBezTo>
                <a:cubicBezTo>
                  <a:pt x="4507379" y="484287"/>
                  <a:pt x="4280852" y="446392"/>
                  <a:pt x="4183640" y="461665"/>
                </a:cubicBezTo>
                <a:cubicBezTo>
                  <a:pt x="4086428" y="476938"/>
                  <a:pt x="3732476" y="413084"/>
                  <a:pt x="3571537" y="461665"/>
                </a:cubicBezTo>
                <a:cubicBezTo>
                  <a:pt x="3410598" y="510246"/>
                  <a:pt x="3107453" y="427708"/>
                  <a:pt x="2908893" y="461665"/>
                </a:cubicBezTo>
                <a:cubicBezTo>
                  <a:pt x="2710333" y="495622"/>
                  <a:pt x="2515047" y="422608"/>
                  <a:pt x="2397872" y="461665"/>
                </a:cubicBezTo>
                <a:cubicBezTo>
                  <a:pt x="2280697" y="500722"/>
                  <a:pt x="1936515" y="392686"/>
                  <a:pt x="1735228" y="461665"/>
                </a:cubicBezTo>
                <a:cubicBezTo>
                  <a:pt x="1533941" y="530644"/>
                  <a:pt x="1426345" y="428535"/>
                  <a:pt x="1274747" y="461665"/>
                </a:cubicBezTo>
                <a:cubicBezTo>
                  <a:pt x="1123149" y="494795"/>
                  <a:pt x="1055697" y="428599"/>
                  <a:pt x="864806" y="461665"/>
                </a:cubicBezTo>
                <a:cubicBezTo>
                  <a:pt x="673915" y="494731"/>
                  <a:pt x="399032" y="409407"/>
                  <a:pt x="0" y="461665"/>
                </a:cubicBezTo>
                <a:cubicBezTo>
                  <a:pt x="-18975" y="252334"/>
                  <a:pt x="17992" y="225359"/>
                  <a:pt x="0" y="0"/>
                </a:cubicBezTo>
                <a:close/>
              </a:path>
              <a:path w="5054062" h="461665" stroke="0" extrusionOk="0">
                <a:moveTo>
                  <a:pt x="0" y="0"/>
                </a:moveTo>
                <a:cubicBezTo>
                  <a:pt x="233601" y="-48922"/>
                  <a:pt x="286497" y="13216"/>
                  <a:pt x="511022" y="0"/>
                </a:cubicBezTo>
                <a:cubicBezTo>
                  <a:pt x="735547" y="-13216"/>
                  <a:pt x="823977" y="389"/>
                  <a:pt x="920962" y="0"/>
                </a:cubicBezTo>
                <a:cubicBezTo>
                  <a:pt x="1017947" y="-389"/>
                  <a:pt x="1252344" y="49669"/>
                  <a:pt x="1583606" y="0"/>
                </a:cubicBezTo>
                <a:cubicBezTo>
                  <a:pt x="1914868" y="-49669"/>
                  <a:pt x="1949752" y="19674"/>
                  <a:pt x="2094628" y="0"/>
                </a:cubicBezTo>
                <a:cubicBezTo>
                  <a:pt x="2239504" y="-19674"/>
                  <a:pt x="2392428" y="36460"/>
                  <a:pt x="2605650" y="0"/>
                </a:cubicBezTo>
                <a:cubicBezTo>
                  <a:pt x="2818872" y="-36460"/>
                  <a:pt x="3063449" y="51428"/>
                  <a:pt x="3268293" y="0"/>
                </a:cubicBezTo>
                <a:cubicBezTo>
                  <a:pt x="3473137" y="-51428"/>
                  <a:pt x="3513913" y="42563"/>
                  <a:pt x="3728775" y="0"/>
                </a:cubicBezTo>
                <a:cubicBezTo>
                  <a:pt x="3943637" y="-42563"/>
                  <a:pt x="4231033" y="64200"/>
                  <a:pt x="4391418" y="0"/>
                </a:cubicBezTo>
                <a:cubicBezTo>
                  <a:pt x="4551803" y="-64200"/>
                  <a:pt x="4847064" y="75813"/>
                  <a:pt x="5054062" y="0"/>
                </a:cubicBezTo>
                <a:cubicBezTo>
                  <a:pt x="5082262" y="178584"/>
                  <a:pt x="5020987" y="304996"/>
                  <a:pt x="5054062" y="461665"/>
                </a:cubicBezTo>
                <a:cubicBezTo>
                  <a:pt x="4823966" y="466538"/>
                  <a:pt x="4623139" y="395366"/>
                  <a:pt x="4492500" y="461665"/>
                </a:cubicBezTo>
                <a:cubicBezTo>
                  <a:pt x="4361861" y="527964"/>
                  <a:pt x="4120753" y="434416"/>
                  <a:pt x="3981478" y="461665"/>
                </a:cubicBezTo>
                <a:cubicBezTo>
                  <a:pt x="3842203" y="488914"/>
                  <a:pt x="3525594" y="457182"/>
                  <a:pt x="3318834" y="461665"/>
                </a:cubicBezTo>
                <a:cubicBezTo>
                  <a:pt x="3112074" y="466148"/>
                  <a:pt x="2913519" y="438032"/>
                  <a:pt x="2656190" y="461665"/>
                </a:cubicBezTo>
                <a:cubicBezTo>
                  <a:pt x="2398861" y="485298"/>
                  <a:pt x="2362760" y="427698"/>
                  <a:pt x="2195709" y="461665"/>
                </a:cubicBezTo>
                <a:cubicBezTo>
                  <a:pt x="2028658" y="495632"/>
                  <a:pt x="1898211" y="400894"/>
                  <a:pt x="1634147" y="461665"/>
                </a:cubicBezTo>
                <a:cubicBezTo>
                  <a:pt x="1370083" y="522436"/>
                  <a:pt x="1192686" y="454132"/>
                  <a:pt x="971503" y="461665"/>
                </a:cubicBezTo>
                <a:cubicBezTo>
                  <a:pt x="750320" y="469198"/>
                  <a:pt x="301080" y="404586"/>
                  <a:pt x="0" y="461665"/>
                </a:cubicBezTo>
                <a:cubicBezTo>
                  <a:pt x="-7078" y="300802"/>
                  <a:pt x="30168" y="122032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it-IT" sz="2400" dirty="0"/>
              <a:t>Trattamento del dolore postoperatorio</a:t>
            </a: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DECCC5D8-730F-3125-19E6-CB57E82A6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6229" y="717635"/>
            <a:ext cx="5671542" cy="853977"/>
          </a:xfrm>
          <a:custGeom>
            <a:avLst/>
            <a:gdLst>
              <a:gd name="connsiteX0" fmla="*/ 0 w 5671542"/>
              <a:gd name="connsiteY0" fmla="*/ 0 h 853977"/>
              <a:gd name="connsiteX1" fmla="*/ 453723 w 5671542"/>
              <a:gd name="connsiteY1" fmla="*/ 0 h 853977"/>
              <a:gd name="connsiteX2" fmla="*/ 964162 w 5671542"/>
              <a:gd name="connsiteY2" fmla="*/ 0 h 853977"/>
              <a:gd name="connsiteX3" fmla="*/ 1417886 w 5671542"/>
              <a:gd name="connsiteY3" fmla="*/ 0 h 853977"/>
              <a:gd name="connsiteX4" fmla="*/ 1814893 w 5671542"/>
              <a:gd name="connsiteY4" fmla="*/ 0 h 853977"/>
              <a:gd name="connsiteX5" fmla="*/ 2268617 w 5671542"/>
              <a:gd name="connsiteY5" fmla="*/ 0 h 853977"/>
              <a:gd name="connsiteX6" fmla="*/ 2949202 w 5671542"/>
              <a:gd name="connsiteY6" fmla="*/ 0 h 853977"/>
              <a:gd name="connsiteX7" fmla="*/ 3573071 w 5671542"/>
              <a:gd name="connsiteY7" fmla="*/ 0 h 853977"/>
              <a:gd name="connsiteX8" fmla="*/ 3970079 w 5671542"/>
              <a:gd name="connsiteY8" fmla="*/ 0 h 853977"/>
              <a:gd name="connsiteX9" fmla="*/ 4423803 w 5671542"/>
              <a:gd name="connsiteY9" fmla="*/ 0 h 853977"/>
              <a:gd name="connsiteX10" fmla="*/ 5047672 w 5671542"/>
              <a:gd name="connsiteY10" fmla="*/ 0 h 853977"/>
              <a:gd name="connsiteX11" fmla="*/ 5671542 w 5671542"/>
              <a:gd name="connsiteY11" fmla="*/ 0 h 853977"/>
              <a:gd name="connsiteX12" fmla="*/ 5671542 w 5671542"/>
              <a:gd name="connsiteY12" fmla="*/ 435528 h 853977"/>
              <a:gd name="connsiteX13" fmla="*/ 5671542 w 5671542"/>
              <a:gd name="connsiteY13" fmla="*/ 853977 h 853977"/>
              <a:gd name="connsiteX14" fmla="*/ 5161103 w 5671542"/>
              <a:gd name="connsiteY14" fmla="*/ 853977 h 853977"/>
              <a:gd name="connsiteX15" fmla="*/ 4593949 w 5671542"/>
              <a:gd name="connsiteY15" fmla="*/ 853977 h 853977"/>
              <a:gd name="connsiteX16" fmla="*/ 3913364 w 5671542"/>
              <a:gd name="connsiteY16" fmla="*/ 853977 h 853977"/>
              <a:gd name="connsiteX17" fmla="*/ 3289494 w 5671542"/>
              <a:gd name="connsiteY17" fmla="*/ 853977 h 853977"/>
              <a:gd name="connsiteX18" fmla="*/ 2665625 w 5671542"/>
              <a:gd name="connsiteY18" fmla="*/ 853977 h 853977"/>
              <a:gd name="connsiteX19" fmla="*/ 2211901 w 5671542"/>
              <a:gd name="connsiteY19" fmla="*/ 853977 h 853977"/>
              <a:gd name="connsiteX20" fmla="*/ 1644747 w 5671542"/>
              <a:gd name="connsiteY20" fmla="*/ 853977 h 853977"/>
              <a:gd name="connsiteX21" fmla="*/ 1134308 w 5671542"/>
              <a:gd name="connsiteY21" fmla="*/ 853977 h 853977"/>
              <a:gd name="connsiteX22" fmla="*/ 680585 w 5671542"/>
              <a:gd name="connsiteY22" fmla="*/ 853977 h 853977"/>
              <a:gd name="connsiteX23" fmla="*/ 0 w 5671542"/>
              <a:gd name="connsiteY23" fmla="*/ 853977 h 853977"/>
              <a:gd name="connsiteX24" fmla="*/ 0 w 5671542"/>
              <a:gd name="connsiteY24" fmla="*/ 444068 h 853977"/>
              <a:gd name="connsiteX25" fmla="*/ 0 w 5671542"/>
              <a:gd name="connsiteY25" fmla="*/ 0 h 853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671542" h="853977" fill="none" extrusionOk="0">
                <a:moveTo>
                  <a:pt x="0" y="0"/>
                </a:moveTo>
                <a:cubicBezTo>
                  <a:pt x="222830" y="-33266"/>
                  <a:pt x="342364" y="21539"/>
                  <a:pt x="453723" y="0"/>
                </a:cubicBezTo>
                <a:cubicBezTo>
                  <a:pt x="565082" y="-21539"/>
                  <a:pt x="854373" y="49175"/>
                  <a:pt x="964162" y="0"/>
                </a:cubicBezTo>
                <a:cubicBezTo>
                  <a:pt x="1073951" y="-49175"/>
                  <a:pt x="1287510" y="21085"/>
                  <a:pt x="1417886" y="0"/>
                </a:cubicBezTo>
                <a:cubicBezTo>
                  <a:pt x="1548262" y="-21085"/>
                  <a:pt x="1651719" y="4676"/>
                  <a:pt x="1814893" y="0"/>
                </a:cubicBezTo>
                <a:cubicBezTo>
                  <a:pt x="1978067" y="-4676"/>
                  <a:pt x="2176803" y="5967"/>
                  <a:pt x="2268617" y="0"/>
                </a:cubicBezTo>
                <a:cubicBezTo>
                  <a:pt x="2360431" y="-5967"/>
                  <a:pt x="2647384" y="20095"/>
                  <a:pt x="2949202" y="0"/>
                </a:cubicBezTo>
                <a:cubicBezTo>
                  <a:pt x="3251020" y="-20095"/>
                  <a:pt x="3416517" y="35055"/>
                  <a:pt x="3573071" y="0"/>
                </a:cubicBezTo>
                <a:cubicBezTo>
                  <a:pt x="3729625" y="-35055"/>
                  <a:pt x="3877157" y="22735"/>
                  <a:pt x="3970079" y="0"/>
                </a:cubicBezTo>
                <a:cubicBezTo>
                  <a:pt x="4063001" y="-22735"/>
                  <a:pt x="4215126" y="27813"/>
                  <a:pt x="4423803" y="0"/>
                </a:cubicBezTo>
                <a:cubicBezTo>
                  <a:pt x="4632480" y="-27813"/>
                  <a:pt x="4752799" y="9364"/>
                  <a:pt x="5047672" y="0"/>
                </a:cubicBezTo>
                <a:cubicBezTo>
                  <a:pt x="5342545" y="-9364"/>
                  <a:pt x="5392923" y="13623"/>
                  <a:pt x="5671542" y="0"/>
                </a:cubicBezTo>
                <a:cubicBezTo>
                  <a:pt x="5713953" y="181180"/>
                  <a:pt x="5631790" y="323867"/>
                  <a:pt x="5671542" y="435528"/>
                </a:cubicBezTo>
                <a:cubicBezTo>
                  <a:pt x="5711294" y="547189"/>
                  <a:pt x="5665893" y="768886"/>
                  <a:pt x="5671542" y="853977"/>
                </a:cubicBezTo>
                <a:cubicBezTo>
                  <a:pt x="5426002" y="873247"/>
                  <a:pt x="5333391" y="828449"/>
                  <a:pt x="5161103" y="853977"/>
                </a:cubicBezTo>
                <a:cubicBezTo>
                  <a:pt x="4988815" y="879505"/>
                  <a:pt x="4739802" y="808167"/>
                  <a:pt x="4593949" y="853977"/>
                </a:cubicBezTo>
                <a:cubicBezTo>
                  <a:pt x="4448096" y="899787"/>
                  <a:pt x="4159535" y="793588"/>
                  <a:pt x="3913364" y="853977"/>
                </a:cubicBezTo>
                <a:cubicBezTo>
                  <a:pt x="3667193" y="914366"/>
                  <a:pt x="3526515" y="834601"/>
                  <a:pt x="3289494" y="853977"/>
                </a:cubicBezTo>
                <a:cubicBezTo>
                  <a:pt x="3052473" y="873353"/>
                  <a:pt x="2918079" y="803701"/>
                  <a:pt x="2665625" y="853977"/>
                </a:cubicBezTo>
                <a:cubicBezTo>
                  <a:pt x="2413171" y="904253"/>
                  <a:pt x="2417860" y="844673"/>
                  <a:pt x="2211901" y="853977"/>
                </a:cubicBezTo>
                <a:cubicBezTo>
                  <a:pt x="2005942" y="863281"/>
                  <a:pt x="1767636" y="806044"/>
                  <a:pt x="1644747" y="853977"/>
                </a:cubicBezTo>
                <a:cubicBezTo>
                  <a:pt x="1521858" y="901910"/>
                  <a:pt x="1242939" y="794042"/>
                  <a:pt x="1134308" y="853977"/>
                </a:cubicBezTo>
                <a:cubicBezTo>
                  <a:pt x="1025677" y="913912"/>
                  <a:pt x="882536" y="845311"/>
                  <a:pt x="680585" y="853977"/>
                </a:cubicBezTo>
                <a:cubicBezTo>
                  <a:pt x="478634" y="862643"/>
                  <a:pt x="220962" y="802607"/>
                  <a:pt x="0" y="853977"/>
                </a:cubicBezTo>
                <a:cubicBezTo>
                  <a:pt x="-25936" y="660222"/>
                  <a:pt x="47188" y="572739"/>
                  <a:pt x="0" y="444068"/>
                </a:cubicBezTo>
                <a:cubicBezTo>
                  <a:pt x="-47188" y="315397"/>
                  <a:pt x="22797" y="125767"/>
                  <a:pt x="0" y="0"/>
                </a:cubicBezTo>
                <a:close/>
              </a:path>
              <a:path w="5671542" h="853977" stroke="0" extrusionOk="0">
                <a:moveTo>
                  <a:pt x="0" y="0"/>
                </a:moveTo>
                <a:cubicBezTo>
                  <a:pt x="79691" y="-46041"/>
                  <a:pt x="228004" y="36430"/>
                  <a:pt x="397008" y="0"/>
                </a:cubicBezTo>
                <a:cubicBezTo>
                  <a:pt x="566012" y="-36430"/>
                  <a:pt x="791868" y="74190"/>
                  <a:pt x="1020878" y="0"/>
                </a:cubicBezTo>
                <a:cubicBezTo>
                  <a:pt x="1249888" y="-74190"/>
                  <a:pt x="1547592" y="63947"/>
                  <a:pt x="1701463" y="0"/>
                </a:cubicBezTo>
                <a:cubicBezTo>
                  <a:pt x="1855334" y="-63947"/>
                  <a:pt x="1920836" y="10947"/>
                  <a:pt x="2098471" y="0"/>
                </a:cubicBezTo>
                <a:cubicBezTo>
                  <a:pt x="2276106" y="-10947"/>
                  <a:pt x="2442534" y="16519"/>
                  <a:pt x="2665625" y="0"/>
                </a:cubicBezTo>
                <a:cubicBezTo>
                  <a:pt x="2888716" y="-16519"/>
                  <a:pt x="2992376" y="31805"/>
                  <a:pt x="3289494" y="0"/>
                </a:cubicBezTo>
                <a:cubicBezTo>
                  <a:pt x="3586612" y="-31805"/>
                  <a:pt x="3601137" y="64478"/>
                  <a:pt x="3856649" y="0"/>
                </a:cubicBezTo>
                <a:cubicBezTo>
                  <a:pt x="4112161" y="-64478"/>
                  <a:pt x="4166825" y="28281"/>
                  <a:pt x="4367087" y="0"/>
                </a:cubicBezTo>
                <a:cubicBezTo>
                  <a:pt x="4567349" y="-28281"/>
                  <a:pt x="4616854" y="41902"/>
                  <a:pt x="4764095" y="0"/>
                </a:cubicBezTo>
                <a:cubicBezTo>
                  <a:pt x="4911336" y="-41902"/>
                  <a:pt x="5266001" y="82789"/>
                  <a:pt x="5671542" y="0"/>
                </a:cubicBezTo>
                <a:cubicBezTo>
                  <a:pt x="5683120" y="86948"/>
                  <a:pt x="5651656" y="211161"/>
                  <a:pt x="5671542" y="418449"/>
                </a:cubicBezTo>
                <a:cubicBezTo>
                  <a:pt x="5691428" y="625737"/>
                  <a:pt x="5644432" y="715323"/>
                  <a:pt x="5671542" y="853977"/>
                </a:cubicBezTo>
                <a:cubicBezTo>
                  <a:pt x="5522503" y="875200"/>
                  <a:pt x="5383471" y="812935"/>
                  <a:pt x="5274534" y="853977"/>
                </a:cubicBezTo>
                <a:cubicBezTo>
                  <a:pt x="5165597" y="895019"/>
                  <a:pt x="4982733" y="853952"/>
                  <a:pt x="4820811" y="853977"/>
                </a:cubicBezTo>
                <a:cubicBezTo>
                  <a:pt x="4658889" y="854002"/>
                  <a:pt x="4453593" y="802827"/>
                  <a:pt x="4310372" y="853977"/>
                </a:cubicBezTo>
                <a:cubicBezTo>
                  <a:pt x="4167151" y="905127"/>
                  <a:pt x="3833056" y="849217"/>
                  <a:pt x="3686502" y="853977"/>
                </a:cubicBezTo>
                <a:cubicBezTo>
                  <a:pt x="3539948" y="858737"/>
                  <a:pt x="3304176" y="798731"/>
                  <a:pt x="3119348" y="853977"/>
                </a:cubicBezTo>
                <a:cubicBezTo>
                  <a:pt x="2934520" y="909223"/>
                  <a:pt x="2648768" y="836716"/>
                  <a:pt x="2438763" y="853977"/>
                </a:cubicBezTo>
                <a:cubicBezTo>
                  <a:pt x="2228758" y="871238"/>
                  <a:pt x="1960038" y="780553"/>
                  <a:pt x="1758178" y="853977"/>
                </a:cubicBezTo>
                <a:cubicBezTo>
                  <a:pt x="1556319" y="927401"/>
                  <a:pt x="1418756" y="791916"/>
                  <a:pt x="1191024" y="853977"/>
                </a:cubicBezTo>
                <a:cubicBezTo>
                  <a:pt x="963292" y="916038"/>
                  <a:pt x="930871" y="829136"/>
                  <a:pt x="794016" y="853977"/>
                </a:cubicBezTo>
                <a:cubicBezTo>
                  <a:pt x="657161" y="878818"/>
                  <a:pt x="261987" y="759940"/>
                  <a:pt x="0" y="853977"/>
                </a:cubicBezTo>
                <a:cubicBezTo>
                  <a:pt x="-28528" y="735548"/>
                  <a:pt x="32992" y="542810"/>
                  <a:pt x="0" y="426989"/>
                </a:cubicBezTo>
                <a:cubicBezTo>
                  <a:pt x="-32992" y="311168"/>
                  <a:pt x="12481" y="135374"/>
                  <a:pt x="0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3749021527">
                  <ask:type>
                    <ask:lineSketchScribble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pPr algn="ctr"/>
            <a:r>
              <a:rPr lang="it-IT" sz="4000" b="1" dirty="0"/>
              <a:t>Gestione Intraoperatoria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a 5"/>
          <p:cNvGraphicFramePr/>
          <p:nvPr>
            <p:extLst>
              <p:ext uri="{D42A27DB-BD31-4B8C-83A1-F6EECF244321}">
                <p14:modId xmlns:p14="http://schemas.microsoft.com/office/powerpoint/2010/main" val="3913865271"/>
              </p:ext>
            </p:extLst>
          </p:nvPr>
        </p:nvGraphicFramePr>
        <p:xfrm>
          <a:off x="758205" y="2317328"/>
          <a:ext cx="7627590" cy="435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olo 1">
            <a:extLst>
              <a:ext uri="{FF2B5EF4-FFF2-40B4-BE49-F238E27FC236}">
                <a16:creationId xmlns:a16="http://schemas.microsoft.com/office/drawing/2014/main" id="{086DABA6-67A9-F96C-5D8B-7D9E01B41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6229" y="717635"/>
            <a:ext cx="5671542" cy="853977"/>
          </a:xfrm>
          <a:custGeom>
            <a:avLst/>
            <a:gdLst>
              <a:gd name="connsiteX0" fmla="*/ 0 w 5671542"/>
              <a:gd name="connsiteY0" fmla="*/ 0 h 853977"/>
              <a:gd name="connsiteX1" fmla="*/ 453723 w 5671542"/>
              <a:gd name="connsiteY1" fmla="*/ 0 h 853977"/>
              <a:gd name="connsiteX2" fmla="*/ 964162 w 5671542"/>
              <a:gd name="connsiteY2" fmla="*/ 0 h 853977"/>
              <a:gd name="connsiteX3" fmla="*/ 1417886 w 5671542"/>
              <a:gd name="connsiteY3" fmla="*/ 0 h 853977"/>
              <a:gd name="connsiteX4" fmla="*/ 1814893 w 5671542"/>
              <a:gd name="connsiteY4" fmla="*/ 0 h 853977"/>
              <a:gd name="connsiteX5" fmla="*/ 2268617 w 5671542"/>
              <a:gd name="connsiteY5" fmla="*/ 0 h 853977"/>
              <a:gd name="connsiteX6" fmla="*/ 2949202 w 5671542"/>
              <a:gd name="connsiteY6" fmla="*/ 0 h 853977"/>
              <a:gd name="connsiteX7" fmla="*/ 3573071 w 5671542"/>
              <a:gd name="connsiteY7" fmla="*/ 0 h 853977"/>
              <a:gd name="connsiteX8" fmla="*/ 3970079 w 5671542"/>
              <a:gd name="connsiteY8" fmla="*/ 0 h 853977"/>
              <a:gd name="connsiteX9" fmla="*/ 4423803 w 5671542"/>
              <a:gd name="connsiteY9" fmla="*/ 0 h 853977"/>
              <a:gd name="connsiteX10" fmla="*/ 5047672 w 5671542"/>
              <a:gd name="connsiteY10" fmla="*/ 0 h 853977"/>
              <a:gd name="connsiteX11" fmla="*/ 5671542 w 5671542"/>
              <a:gd name="connsiteY11" fmla="*/ 0 h 853977"/>
              <a:gd name="connsiteX12" fmla="*/ 5671542 w 5671542"/>
              <a:gd name="connsiteY12" fmla="*/ 435528 h 853977"/>
              <a:gd name="connsiteX13" fmla="*/ 5671542 w 5671542"/>
              <a:gd name="connsiteY13" fmla="*/ 853977 h 853977"/>
              <a:gd name="connsiteX14" fmla="*/ 5161103 w 5671542"/>
              <a:gd name="connsiteY14" fmla="*/ 853977 h 853977"/>
              <a:gd name="connsiteX15" fmla="*/ 4593949 w 5671542"/>
              <a:gd name="connsiteY15" fmla="*/ 853977 h 853977"/>
              <a:gd name="connsiteX16" fmla="*/ 3913364 w 5671542"/>
              <a:gd name="connsiteY16" fmla="*/ 853977 h 853977"/>
              <a:gd name="connsiteX17" fmla="*/ 3289494 w 5671542"/>
              <a:gd name="connsiteY17" fmla="*/ 853977 h 853977"/>
              <a:gd name="connsiteX18" fmla="*/ 2665625 w 5671542"/>
              <a:gd name="connsiteY18" fmla="*/ 853977 h 853977"/>
              <a:gd name="connsiteX19" fmla="*/ 2211901 w 5671542"/>
              <a:gd name="connsiteY19" fmla="*/ 853977 h 853977"/>
              <a:gd name="connsiteX20" fmla="*/ 1644747 w 5671542"/>
              <a:gd name="connsiteY20" fmla="*/ 853977 h 853977"/>
              <a:gd name="connsiteX21" fmla="*/ 1134308 w 5671542"/>
              <a:gd name="connsiteY21" fmla="*/ 853977 h 853977"/>
              <a:gd name="connsiteX22" fmla="*/ 680585 w 5671542"/>
              <a:gd name="connsiteY22" fmla="*/ 853977 h 853977"/>
              <a:gd name="connsiteX23" fmla="*/ 0 w 5671542"/>
              <a:gd name="connsiteY23" fmla="*/ 853977 h 853977"/>
              <a:gd name="connsiteX24" fmla="*/ 0 w 5671542"/>
              <a:gd name="connsiteY24" fmla="*/ 444068 h 853977"/>
              <a:gd name="connsiteX25" fmla="*/ 0 w 5671542"/>
              <a:gd name="connsiteY25" fmla="*/ 0 h 853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671542" h="853977" fill="none" extrusionOk="0">
                <a:moveTo>
                  <a:pt x="0" y="0"/>
                </a:moveTo>
                <a:cubicBezTo>
                  <a:pt x="222830" y="-33266"/>
                  <a:pt x="342364" y="21539"/>
                  <a:pt x="453723" y="0"/>
                </a:cubicBezTo>
                <a:cubicBezTo>
                  <a:pt x="565082" y="-21539"/>
                  <a:pt x="854373" y="49175"/>
                  <a:pt x="964162" y="0"/>
                </a:cubicBezTo>
                <a:cubicBezTo>
                  <a:pt x="1073951" y="-49175"/>
                  <a:pt x="1287510" y="21085"/>
                  <a:pt x="1417886" y="0"/>
                </a:cubicBezTo>
                <a:cubicBezTo>
                  <a:pt x="1548262" y="-21085"/>
                  <a:pt x="1651719" y="4676"/>
                  <a:pt x="1814893" y="0"/>
                </a:cubicBezTo>
                <a:cubicBezTo>
                  <a:pt x="1978067" y="-4676"/>
                  <a:pt x="2176803" y="5967"/>
                  <a:pt x="2268617" y="0"/>
                </a:cubicBezTo>
                <a:cubicBezTo>
                  <a:pt x="2360431" y="-5967"/>
                  <a:pt x="2647384" y="20095"/>
                  <a:pt x="2949202" y="0"/>
                </a:cubicBezTo>
                <a:cubicBezTo>
                  <a:pt x="3251020" y="-20095"/>
                  <a:pt x="3416517" y="35055"/>
                  <a:pt x="3573071" y="0"/>
                </a:cubicBezTo>
                <a:cubicBezTo>
                  <a:pt x="3729625" y="-35055"/>
                  <a:pt x="3877157" y="22735"/>
                  <a:pt x="3970079" y="0"/>
                </a:cubicBezTo>
                <a:cubicBezTo>
                  <a:pt x="4063001" y="-22735"/>
                  <a:pt x="4215126" y="27813"/>
                  <a:pt x="4423803" y="0"/>
                </a:cubicBezTo>
                <a:cubicBezTo>
                  <a:pt x="4632480" y="-27813"/>
                  <a:pt x="4752799" y="9364"/>
                  <a:pt x="5047672" y="0"/>
                </a:cubicBezTo>
                <a:cubicBezTo>
                  <a:pt x="5342545" y="-9364"/>
                  <a:pt x="5392923" y="13623"/>
                  <a:pt x="5671542" y="0"/>
                </a:cubicBezTo>
                <a:cubicBezTo>
                  <a:pt x="5713953" y="181180"/>
                  <a:pt x="5631790" y="323867"/>
                  <a:pt x="5671542" y="435528"/>
                </a:cubicBezTo>
                <a:cubicBezTo>
                  <a:pt x="5711294" y="547189"/>
                  <a:pt x="5665893" y="768886"/>
                  <a:pt x="5671542" y="853977"/>
                </a:cubicBezTo>
                <a:cubicBezTo>
                  <a:pt x="5426002" y="873247"/>
                  <a:pt x="5333391" y="828449"/>
                  <a:pt x="5161103" y="853977"/>
                </a:cubicBezTo>
                <a:cubicBezTo>
                  <a:pt x="4988815" y="879505"/>
                  <a:pt x="4739802" y="808167"/>
                  <a:pt x="4593949" y="853977"/>
                </a:cubicBezTo>
                <a:cubicBezTo>
                  <a:pt x="4448096" y="899787"/>
                  <a:pt x="4159535" y="793588"/>
                  <a:pt x="3913364" y="853977"/>
                </a:cubicBezTo>
                <a:cubicBezTo>
                  <a:pt x="3667193" y="914366"/>
                  <a:pt x="3526515" y="834601"/>
                  <a:pt x="3289494" y="853977"/>
                </a:cubicBezTo>
                <a:cubicBezTo>
                  <a:pt x="3052473" y="873353"/>
                  <a:pt x="2918079" y="803701"/>
                  <a:pt x="2665625" y="853977"/>
                </a:cubicBezTo>
                <a:cubicBezTo>
                  <a:pt x="2413171" y="904253"/>
                  <a:pt x="2417860" y="844673"/>
                  <a:pt x="2211901" y="853977"/>
                </a:cubicBezTo>
                <a:cubicBezTo>
                  <a:pt x="2005942" y="863281"/>
                  <a:pt x="1767636" y="806044"/>
                  <a:pt x="1644747" y="853977"/>
                </a:cubicBezTo>
                <a:cubicBezTo>
                  <a:pt x="1521858" y="901910"/>
                  <a:pt x="1242939" y="794042"/>
                  <a:pt x="1134308" y="853977"/>
                </a:cubicBezTo>
                <a:cubicBezTo>
                  <a:pt x="1025677" y="913912"/>
                  <a:pt x="882536" y="845311"/>
                  <a:pt x="680585" y="853977"/>
                </a:cubicBezTo>
                <a:cubicBezTo>
                  <a:pt x="478634" y="862643"/>
                  <a:pt x="220962" y="802607"/>
                  <a:pt x="0" y="853977"/>
                </a:cubicBezTo>
                <a:cubicBezTo>
                  <a:pt x="-25936" y="660222"/>
                  <a:pt x="47188" y="572739"/>
                  <a:pt x="0" y="444068"/>
                </a:cubicBezTo>
                <a:cubicBezTo>
                  <a:pt x="-47188" y="315397"/>
                  <a:pt x="22797" y="125767"/>
                  <a:pt x="0" y="0"/>
                </a:cubicBezTo>
                <a:close/>
              </a:path>
              <a:path w="5671542" h="853977" stroke="0" extrusionOk="0">
                <a:moveTo>
                  <a:pt x="0" y="0"/>
                </a:moveTo>
                <a:cubicBezTo>
                  <a:pt x="79691" y="-46041"/>
                  <a:pt x="228004" y="36430"/>
                  <a:pt x="397008" y="0"/>
                </a:cubicBezTo>
                <a:cubicBezTo>
                  <a:pt x="566012" y="-36430"/>
                  <a:pt x="791868" y="74190"/>
                  <a:pt x="1020878" y="0"/>
                </a:cubicBezTo>
                <a:cubicBezTo>
                  <a:pt x="1249888" y="-74190"/>
                  <a:pt x="1547592" y="63947"/>
                  <a:pt x="1701463" y="0"/>
                </a:cubicBezTo>
                <a:cubicBezTo>
                  <a:pt x="1855334" y="-63947"/>
                  <a:pt x="1920836" y="10947"/>
                  <a:pt x="2098471" y="0"/>
                </a:cubicBezTo>
                <a:cubicBezTo>
                  <a:pt x="2276106" y="-10947"/>
                  <a:pt x="2442534" y="16519"/>
                  <a:pt x="2665625" y="0"/>
                </a:cubicBezTo>
                <a:cubicBezTo>
                  <a:pt x="2888716" y="-16519"/>
                  <a:pt x="2992376" y="31805"/>
                  <a:pt x="3289494" y="0"/>
                </a:cubicBezTo>
                <a:cubicBezTo>
                  <a:pt x="3586612" y="-31805"/>
                  <a:pt x="3601137" y="64478"/>
                  <a:pt x="3856649" y="0"/>
                </a:cubicBezTo>
                <a:cubicBezTo>
                  <a:pt x="4112161" y="-64478"/>
                  <a:pt x="4166825" y="28281"/>
                  <a:pt x="4367087" y="0"/>
                </a:cubicBezTo>
                <a:cubicBezTo>
                  <a:pt x="4567349" y="-28281"/>
                  <a:pt x="4616854" y="41902"/>
                  <a:pt x="4764095" y="0"/>
                </a:cubicBezTo>
                <a:cubicBezTo>
                  <a:pt x="4911336" y="-41902"/>
                  <a:pt x="5266001" y="82789"/>
                  <a:pt x="5671542" y="0"/>
                </a:cubicBezTo>
                <a:cubicBezTo>
                  <a:pt x="5683120" y="86948"/>
                  <a:pt x="5651656" y="211161"/>
                  <a:pt x="5671542" y="418449"/>
                </a:cubicBezTo>
                <a:cubicBezTo>
                  <a:pt x="5691428" y="625737"/>
                  <a:pt x="5644432" y="715323"/>
                  <a:pt x="5671542" y="853977"/>
                </a:cubicBezTo>
                <a:cubicBezTo>
                  <a:pt x="5522503" y="875200"/>
                  <a:pt x="5383471" y="812935"/>
                  <a:pt x="5274534" y="853977"/>
                </a:cubicBezTo>
                <a:cubicBezTo>
                  <a:pt x="5165597" y="895019"/>
                  <a:pt x="4982733" y="853952"/>
                  <a:pt x="4820811" y="853977"/>
                </a:cubicBezTo>
                <a:cubicBezTo>
                  <a:pt x="4658889" y="854002"/>
                  <a:pt x="4453593" y="802827"/>
                  <a:pt x="4310372" y="853977"/>
                </a:cubicBezTo>
                <a:cubicBezTo>
                  <a:pt x="4167151" y="905127"/>
                  <a:pt x="3833056" y="849217"/>
                  <a:pt x="3686502" y="853977"/>
                </a:cubicBezTo>
                <a:cubicBezTo>
                  <a:pt x="3539948" y="858737"/>
                  <a:pt x="3304176" y="798731"/>
                  <a:pt x="3119348" y="853977"/>
                </a:cubicBezTo>
                <a:cubicBezTo>
                  <a:pt x="2934520" y="909223"/>
                  <a:pt x="2648768" y="836716"/>
                  <a:pt x="2438763" y="853977"/>
                </a:cubicBezTo>
                <a:cubicBezTo>
                  <a:pt x="2228758" y="871238"/>
                  <a:pt x="1960038" y="780553"/>
                  <a:pt x="1758178" y="853977"/>
                </a:cubicBezTo>
                <a:cubicBezTo>
                  <a:pt x="1556319" y="927401"/>
                  <a:pt x="1418756" y="791916"/>
                  <a:pt x="1191024" y="853977"/>
                </a:cubicBezTo>
                <a:cubicBezTo>
                  <a:pt x="963292" y="916038"/>
                  <a:pt x="930871" y="829136"/>
                  <a:pt x="794016" y="853977"/>
                </a:cubicBezTo>
                <a:cubicBezTo>
                  <a:pt x="657161" y="878818"/>
                  <a:pt x="261987" y="759940"/>
                  <a:pt x="0" y="853977"/>
                </a:cubicBezTo>
                <a:cubicBezTo>
                  <a:pt x="-28528" y="735548"/>
                  <a:pt x="32992" y="542810"/>
                  <a:pt x="0" y="426989"/>
                </a:cubicBezTo>
                <a:cubicBezTo>
                  <a:pt x="-32992" y="311168"/>
                  <a:pt x="12481" y="135374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3749021527">
                  <ask:type>
                    <ask:lineSketchScribble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pPr algn="ctr"/>
            <a:r>
              <a:rPr lang="it-IT" sz="4000" b="1" dirty="0"/>
              <a:t>Gestione postoperatoria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Sandro\AppData\Local\Temp\WPDNSE\{00000A3B-0001-0001-0000-000000000000}\IMG_20171010_1104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l="12593" t="5774" r="700" b="5419"/>
          <a:stretch/>
        </p:blipFill>
        <p:spPr bwMode="auto">
          <a:xfrm rot="16200000">
            <a:off x="2086772" y="805732"/>
            <a:ext cx="4840633" cy="6610546"/>
          </a:xfrm>
          <a:prstGeom prst="rect">
            <a:avLst/>
          </a:prstGeom>
          <a:noFill/>
        </p:spPr>
      </p:pic>
      <p:sp>
        <p:nvSpPr>
          <p:cNvPr id="9" name="Titolo 1">
            <a:extLst>
              <a:ext uri="{FF2B5EF4-FFF2-40B4-BE49-F238E27FC236}">
                <a16:creationId xmlns:a16="http://schemas.microsoft.com/office/drawing/2014/main" id="{3A4DC2CD-0CA2-AA92-73B3-64BF982DB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6229" y="717635"/>
            <a:ext cx="5671542" cy="853977"/>
          </a:xfrm>
          <a:custGeom>
            <a:avLst/>
            <a:gdLst>
              <a:gd name="connsiteX0" fmla="*/ 0 w 5671542"/>
              <a:gd name="connsiteY0" fmla="*/ 0 h 853977"/>
              <a:gd name="connsiteX1" fmla="*/ 453723 w 5671542"/>
              <a:gd name="connsiteY1" fmla="*/ 0 h 853977"/>
              <a:gd name="connsiteX2" fmla="*/ 964162 w 5671542"/>
              <a:gd name="connsiteY2" fmla="*/ 0 h 853977"/>
              <a:gd name="connsiteX3" fmla="*/ 1417886 w 5671542"/>
              <a:gd name="connsiteY3" fmla="*/ 0 h 853977"/>
              <a:gd name="connsiteX4" fmla="*/ 1814893 w 5671542"/>
              <a:gd name="connsiteY4" fmla="*/ 0 h 853977"/>
              <a:gd name="connsiteX5" fmla="*/ 2268617 w 5671542"/>
              <a:gd name="connsiteY5" fmla="*/ 0 h 853977"/>
              <a:gd name="connsiteX6" fmla="*/ 2949202 w 5671542"/>
              <a:gd name="connsiteY6" fmla="*/ 0 h 853977"/>
              <a:gd name="connsiteX7" fmla="*/ 3573071 w 5671542"/>
              <a:gd name="connsiteY7" fmla="*/ 0 h 853977"/>
              <a:gd name="connsiteX8" fmla="*/ 3970079 w 5671542"/>
              <a:gd name="connsiteY8" fmla="*/ 0 h 853977"/>
              <a:gd name="connsiteX9" fmla="*/ 4423803 w 5671542"/>
              <a:gd name="connsiteY9" fmla="*/ 0 h 853977"/>
              <a:gd name="connsiteX10" fmla="*/ 5047672 w 5671542"/>
              <a:gd name="connsiteY10" fmla="*/ 0 h 853977"/>
              <a:gd name="connsiteX11" fmla="*/ 5671542 w 5671542"/>
              <a:gd name="connsiteY11" fmla="*/ 0 h 853977"/>
              <a:gd name="connsiteX12" fmla="*/ 5671542 w 5671542"/>
              <a:gd name="connsiteY12" fmla="*/ 435528 h 853977"/>
              <a:gd name="connsiteX13" fmla="*/ 5671542 w 5671542"/>
              <a:gd name="connsiteY13" fmla="*/ 853977 h 853977"/>
              <a:gd name="connsiteX14" fmla="*/ 5161103 w 5671542"/>
              <a:gd name="connsiteY14" fmla="*/ 853977 h 853977"/>
              <a:gd name="connsiteX15" fmla="*/ 4593949 w 5671542"/>
              <a:gd name="connsiteY15" fmla="*/ 853977 h 853977"/>
              <a:gd name="connsiteX16" fmla="*/ 3913364 w 5671542"/>
              <a:gd name="connsiteY16" fmla="*/ 853977 h 853977"/>
              <a:gd name="connsiteX17" fmla="*/ 3289494 w 5671542"/>
              <a:gd name="connsiteY17" fmla="*/ 853977 h 853977"/>
              <a:gd name="connsiteX18" fmla="*/ 2665625 w 5671542"/>
              <a:gd name="connsiteY18" fmla="*/ 853977 h 853977"/>
              <a:gd name="connsiteX19" fmla="*/ 2211901 w 5671542"/>
              <a:gd name="connsiteY19" fmla="*/ 853977 h 853977"/>
              <a:gd name="connsiteX20" fmla="*/ 1644747 w 5671542"/>
              <a:gd name="connsiteY20" fmla="*/ 853977 h 853977"/>
              <a:gd name="connsiteX21" fmla="*/ 1134308 w 5671542"/>
              <a:gd name="connsiteY21" fmla="*/ 853977 h 853977"/>
              <a:gd name="connsiteX22" fmla="*/ 680585 w 5671542"/>
              <a:gd name="connsiteY22" fmla="*/ 853977 h 853977"/>
              <a:gd name="connsiteX23" fmla="*/ 0 w 5671542"/>
              <a:gd name="connsiteY23" fmla="*/ 853977 h 853977"/>
              <a:gd name="connsiteX24" fmla="*/ 0 w 5671542"/>
              <a:gd name="connsiteY24" fmla="*/ 444068 h 853977"/>
              <a:gd name="connsiteX25" fmla="*/ 0 w 5671542"/>
              <a:gd name="connsiteY25" fmla="*/ 0 h 853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671542" h="853977" fill="none" extrusionOk="0">
                <a:moveTo>
                  <a:pt x="0" y="0"/>
                </a:moveTo>
                <a:cubicBezTo>
                  <a:pt x="222830" y="-33266"/>
                  <a:pt x="342364" y="21539"/>
                  <a:pt x="453723" y="0"/>
                </a:cubicBezTo>
                <a:cubicBezTo>
                  <a:pt x="565082" y="-21539"/>
                  <a:pt x="854373" y="49175"/>
                  <a:pt x="964162" y="0"/>
                </a:cubicBezTo>
                <a:cubicBezTo>
                  <a:pt x="1073951" y="-49175"/>
                  <a:pt x="1287510" y="21085"/>
                  <a:pt x="1417886" y="0"/>
                </a:cubicBezTo>
                <a:cubicBezTo>
                  <a:pt x="1548262" y="-21085"/>
                  <a:pt x="1651719" y="4676"/>
                  <a:pt x="1814893" y="0"/>
                </a:cubicBezTo>
                <a:cubicBezTo>
                  <a:pt x="1978067" y="-4676"/>
                  <a:pt x="2176803" y="5967"/>
                  <a:pt x="2268617" y="0"/>
                </a:cubicBezTo>
                <a:cubicBezTo>
                  <a:pt x="2360431" y="-5967"/>
                  <a:pt x="2647384" y="20095"/>
                  <a:pt x="2949202" y="0"/>
                </a:cubicBezTo>
                <a:cubicBezTo>
                  <a:pt x="3251020" y="-20095"/>
                  <a:pt x="3416517" y="35055"/>
                  <a:pt x="3573071" y="0"/>
                </a:cubicBezTo>
                <a:cubicBezTo>
                  <a:pt x="3729625" y="-35055"/>
                  <a:pt x="3877157" y="22735"/>
                  <a:pt x="3970079" y="0"/>
                </a:cubicBezTo>
                <a:cubicBezTo>
                  <a:pt x="4063001" y="-22735"/>
                  <a:pt x="4215126" y="27813"/>
                  <a:pt x="4423803" y="0"/>
                </a:cubicBezTo>
                <a:cubicBezTo>
                  <a:pt x="4632480" y="-27813"/>
                  <a:pt x="4752799" y="9364"/>
                  <a:pt x="5047672" y="0"/>
                </a:cubicBezTo>
                <a:cubicBezTo>
                  <a:pt x="5342545" y="-9364"/>
                  <a:pt x="5392923" y="13623"/>
                  <a:pt x="5671542" y="0"/>
                </a:cubicBezTo>
                <a:cubicBezTo>
                  <a:pt x="5713953" y="181180"/>
                  <a:pt x="5631790" y="323867"/>
                  <a:pt x="5671542" y="435528"/>
                </a:cubicBezTo>
                <a:cubicBezTo>
                  <a:pt x="5711294" y="547189"/>
                  <a:pt x="5665893" y="768886"/>
                  <a:pt x="5671542" y="853977"/>
                </a:cubicBezTo>
                <a:cubicBezTo>
                  <a:pt x="5426002" y="873247"/>
                  <a:pt x="5333391" y="828449"/>
                  <a:pt x="5161103" y="853977"/>
                </a:cubicBezTo>
                <a:cubicBezTo>
                  <a:pt x="4988815" y="879505"/>
                  <a:pt x="4739802" y="808167"/>
                  <a:pt x="4593949" y="853977"/>
                </a:cubicBezTo>
                <a:cubicBezTo>
                  <a:pt x="4448096" y="899787"/>
                  <a:pt x="4159535" y="793588"/>
                  <a:pt x="3913364" y="853977"/>
                </a:cubicBezTo>
                <a:cubicBezTo>
                  <a:pt x="3667193" y="914366"/>
                  <a:pt x="3526515" y="834601"/>
                  <a:pt x="3289494" y="853977"/>
                </a:cubicBezTo>
                <a:cubicBezTo>
                  <a:pt x="3052473" y="873353"/>
                  <a:pt x="2918079" y="803701"/>
                  <a:pt x="2665625" y="853977"/>
                </a:cubicBezTo>
                <a:cubicBezTo>
                  <a:pt x="2413171" y="904253"/>
                  <a:pt x="2417860" y="844673"/>
                  <a:pt x="2211901" y="853977"/>
                </a:cubicBezTo>
                <a:cubicBezTo>
                  <a:pt x="2005942" y="863281"/>
                  <a:pt x="1767636" y="806044"/>
                  <a:pt x="1644747" y="853977"/>
                </a:cubicBezTo>
                <a:cubicBezTo>
                  <a:pt x="1521858" y="901910"/>
                  <a:pt x="1242939" y="794042"/>
                  <a:pt x="1134308" y="853977"/>
                </a:cubicBezTo>
                <a:cubicBezTo>
                  <a:pt x="1025677" y="913912"/>
                  <a:pt x="882536" y="845311"/>
                  <a:pt x="680585" y="853977"/>
                </a:cubicBezTo>
                <a:cubicBezTo>
                  <a:pt x="478634" y="862643"/>
                  <a:pt x="220962" y="802607"/>
                  <a:pt x="0" y="853977"/>
                </a:cubicBezTo>
                <a:cubicBezTo>
                  <a:pt x="-25936" y="660222"/>
                  <a:pt x="47188" y="572739"/>
                  <a:pt x="0" y="444068"/>
                </a:cubicBezTo>
                <a:cubicBezTo>
                  <a:pt x="-47188" y="315397"/>
                  <a:pt x="22797" y="125767"/>
                  <a:pt x="0" y="0"/>
                </a:cubicBezTo>
                <a:close/>
              </a:path>
              <a:path w="5671542" h="853977" stroke="0" extrusionOk="0">
                <a:moveTo>
                  <a:pt x="0" y="0"/>
                </a:moveTo>
                <a:cubicBezTo>
                  <a:pt x="79691" y="-46041"/>
                  <a:pt x="228004" y="36430"/>
                  <a:pt x="397008" y="0"/>
                </a:cubicBezTo>
                <a:cubicBezTo>
                  <a:pt x="566012" y="-36430"/>
                  <a:pt x="791868" y="74190"/>
                  <a:pt x="1020878" y="0"/>
                </a:cubicBezTo>
                <a:cubicBezTo>
                  <a:pt x="1249888" y="-74190"/>
                  <a:pt x="1547592" y="63947"/>
                  <a:pt x="1701463" y="0"/>
                </a:cubicBezTo>
                <a:cubicBezTo>
                  <a:pt x="1855334" y="-63947"/>
                  <a:pt x="1920836" y="10947"/>
                  <a:pt x="2098471" y="0"/>
                </a:cubicBezTo>
                <a:cubicBezTo>
                  <a:pt x="2276106" y="-10947"/>
                  <a:pt x="2442534" y="16519"/>
                  <a:pt x="2665625" y="0"/>
                </a:cubicBezTo>
                <a:cubicBezTo>
                  <a:pt x="2888716" y="-16519"/>
                  <a:pt x="2992376" y="31805"/>
                  <a:pt x="3289494" y="0"/>
                </a:cubicBezTo>
                <a:cubicBezTo>
                  <a:pt x="3586612" y="-31805"/>
                  <a:pt x="3601137" y="64478"/>
                  <a:pt x="3856649" y="0"/>
                </a:cubicBezTo>
                <a:cubicBezTo>
                  <a:pt x="4112161" y="-64478"/>
                  <a:pt x="4166825" y="28281"/>
                  <a:pt x="4367087" y="0"/>
                </a:cubicBezTo>
                <a:cubicBezTo>
                  <a:pt x="4567349" y="-28281"/>
                  <a:pt x="4616854" y="41902"/>
                  <a:pt x="4764095" y="0"/>
                </a:cubicBezTo>
                <a:cubicBezTo>
                  <a:pt x="4911336" y="-41902"/>
                  <a:pt x="5266001" y="82789"/>
                  <a:pt x="5671542" y="0"/>
                </a:cubicBezTo>
                <a:cubicBezTo>
                  <a:pt x="5683120" y="86948"/>
                  <a:pt x="5651656" y="211161"/>
                  <a:pt x="5671542" y="418449"/>
                </a:cubicBezTo>
                <a:cubicBezTo>
                  <a:pt x="5691428" y="625737"/>
                  <a:pt x="5644432" y="715323"/>
                  <a:pt x="5671542" y="853977"/>
                </a:cubicBezTo>
                <a:cubicBezTo>
                  <a:pt x="5522503" y="875200"/>
                  <a:pt x="5383471" y="812935"/>
                  <a:pt x="5274534" y="853977"/>
                </a:cubicBezTo>
                <a:cubicBezTo>
                  <a:pt x="5165597" y="895019"/>
                  <a:pt x="4982733" y="853952"/>
                  <a:pt x="4820811" y="853977"/>
                </a:cubicBezTo>
                <a:cubicBezTo>
                  <a:pt x="4658889" y="854002"/>
                  <a:pt x="4453593" y="802827"/>
                  <a:pt x="4310372" y="853977"/>
                </a:cubicBezTo>
                <a:cubicBezTo>
                  <a:pt x="4167151" y="905127"/>
                  <a:pt x="3833056" y="849217"/>
                  <a:pt x="3686502" y="853977"/>
                </a:cubicBezTo>
                <a:cubicBezTo>
                  <a:pt x="3539948" y="858737"/>
                  <a:pt x="3304176" y="798731"/>
                  <a:pt x="3119348" y="853977"/>
                </a:cubicBezTo>
                <a:cubicBezTo>
                  <a:pt x="2934520" y="909223"/>
                  <a:pt x="2648768" y="836716"/>
                  <a:pt x="2438763" y="853977"/>
                </a:cubicBezTo>
                <a:cubicBezTo>
                  <a:pt x="2228758" y="871238"/>
                  <a:pt x="1960038" y="780553"/>
                  <a:pt x="1758178" y="853977"/>
                </a:cubicBezTo>
                <a:cubicBezTo>
                  <a:pt x="1556319" y="927401"/>
                  <a:pt x="1418756" y="791916"/>
                  <a:pt x="1191024" y="853977"/>
                </a:cubicBezTo>
                <a:cubicBezTo>
                  <a:pt x="963292" y="916038"/>
                  <a:pt x="930871" y="829136"/>
                  <a:pt x="794016" y="853977"/>
                </a:cubicBezTo>
                <a:cubicBezTo>
                  <a:pt x="657161" y="878818"/>
                  <a:pt x="261987" y="759940"/>
                  <a:pt x="0" y="853977"/>
                </a:cubicBezTo>
                <a:cubicBezTo>
                  <a:pt x="-28528" y="735548"/>
                  <a:pt x="32992" y="542810"/>
                  <a:pt x="0" y="426989"/>
                </a:cubicBezTo>
                <a:cubicBezTo>
                  <a:pt x="-32992" y="311168"/>
                  <a:pt x="12481" y="135374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3749021527">
                  <ask:type>
                    <ask:lineSketchScribble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pPr algn="ctr"/>
            <a:r>
              <a:rPr lang="it-IT" sz="4000" b="1" dirty="0"/>
              <a:t>Gestione postoperatoria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/>
          <a:srcRect t="12911" r="3465" b="4384"/>
          <a:stretch/>
        </p:blipFill>
        <p:spPr bwMode="auto">
          <a:xfrm>
            <a:off x="1043608" y="1196752"/>
            <a:ext cx="6624736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ttangolo 4"/>
          <p:cNvSpPr/>
          <p:nvPr/>
        </p:nvSpPr>
        <p:spPr>
          <a:xfrm>
            <a:off x="251520" y="5761464"/>
            <a:ext cx="83582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/>
              <a:t>Gruppo di Studio SIAARTI per la Sicurezza in Anestesia e Terapia Intensiva RACCOMANDAZIONI PER L’AREA </a:t>
            </a:r>
            <a:r>
              <a:rPr lang="it-IT" sz="1200" dirty="0" err="1"/>
              <a:t>DI</a:t>
            </a:r>
            <a:r>
              <a:rPr lang="it-IT" sz="1200" dirty="0"/>
              <a:t> RECUPERO E L’ASSISTENZA POST-ANESTESIOLOGICA Gruppo di Lavoro per l’assistenza post-anestesiologica Coordinatore: </a:t>
            </a:r>
            <a:r>
              <a:rPr lang="it-IT" sz="1200" dirty="0" err="1"/>
              <a:t>Calderini</a:t>
            </a:r>
            <a:r>
              <a:rPr lang="it-IT" sz="1200" dirty="0"/>
              <a:t> E Membri: Arena G, Astuto M, </a:t>
            </a:r>
            <a:r>
              <a:rPr lang="it-IT" sz="1200" dirty="0" err="1"/>
              <a:t>Bettelli</a:t>
            </a:r>
            <a:r>
              <a:rPr lang="it-IT" sz="1200" dirty="0"/>
              <a:t> G, </a:t>
            </a:r>
            <a:r>
              <a:rPr lang="it-IT" sz="1200" dirty="0" err="1"/>
              <a:t>Lorenzini</a:t>
            </a:r>
            <a:r>
              <a:rPr lang="it-IT" sz="1200" dirty="0"/>
              <a:t> L, </a:t>
            </a:r>
            <a:r>
              <a:rPr lang="it-IT" sz="1200" dirty="0" err="1"/>
              <a:t>Leykin</a:t>
            </a:r>
            <a:r>
              <a:rPr lang="it-IT" sz="1200" dirty="0"/>
              <a:t> Y, </a:t>
            </a:r>
            <a:r>
              <a:rPr lang="it-IT" sz="1200" dirty="0" err="1"/>
              <a:t>Murabito</a:t>
            </a:r>
            <a:r>
              <a:rPr lang="it-IT" sz="1200" dirty="0"/>
              <a:t> P, Petrini F, Pietrini D, Pontecorvo C, Salvo I, </a:t>
            </a:r>
            <a:r>
              <a:rPr lang="it-IT" sz="1200" dirty="0" err="1"/>
              <a:t>Sammartino</a:t>
            </a:r>
            <a:r>
              <a:rPr lang="it-IT" sz="1200" dirty="0"/>
              <a:t> M, Solca M, Torri G, Trevisan PL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4B2C16D-BDBA-5EF9-34D0-B3B24920832B}"/>
              </a:ext>
            </a:extLst>
          </p:cNvPr>
          <p:cNvSpPr txBox="1"/>
          <p:nvPr/>
        </p:nvSpPr>
        <p:spPr>
          <a:xfrm>
            <a:off x="2159732" y="367745"/>
            <a:ext cx="4824536" cy="584775"/>
          </a:xfrm>
          <a:custGeom>
            <a:avLst/>
            <a:gdLst>
              <a:gd name="connsiteX0" fmla="*/ 0 w 4824536"/>
              <a:gd name="connsiteY0" fmla="*/ 0 h 584775"/>
              <a:gd name="connsiteX1" fmla="*/ 632550 w 4824536"/>
              <a:gd name="connsiteY1" fmla="*/ 0 h 584775"/>
              <a:gd name="connsiteX2" fmla="*/ 1265101 w 4824536"/>
              <a:gd name="connsiteY2" fmla="*/ 0 h 584775"/>
              <a:gd name="connsiteX3" fmla="*/ 1801160 w 4824536"/>
              <a:gd name="connsiteY3" fmla="*/ 0 h 584775"/>
              <a:gd name="connsiteX4" fmla="*/ 2288974 w 4824536"/>
              <a:gd name="connsiteY4" fmla="*/ 0 h 584775"/>
              <a:gd name="connsiteX5" fmla="*/ 2873279 w 4824536"/>
              <a:gd name="connsiteY5" fmla="*/ 0 h 584775"/>
              <a:gd name="connsiteX6" fmla="*/ 3264603 w 4824536"/>
              <a:gd name="connsiteY6" fmla="*/ 0 h 584775"/>
              <a:gd name="connsiteX7" fmla="*/ 3752417 w 4824536"/>
              <a:gd name="connsiteY7" fmla="*/ 0 h 584775"/>
              <a:gd name="connsiteX8" fmla="*/ 4336722 w 4824536"/>
              <a:gd name="connsiteY8" fmla="*/ 0 h 584775"/>
              <a:gd name="connsiteX9" fmla="*/ 4824536 w 4824536"/>
              <a:gd name="connsiteY9" fmla="*/ 0 h 584775"/>
              <a:gd name="connsiteX10" fmla="*/ 4824536 w 4824536"/>
              <a:gd name="connsiteY10" fmla="*/ 584775 h 584775"/>
              <a:gd name="connsiteX11" fmla="*/ 4433213 w 4824536"/>
              <a:gd name="connsiteY11" fmla="*/ 584775 h 584775"/>
              <a:gd name="connsiteX12" fmla="*/ 3848908 w 4824536"/>
              <a:gd name="connsiteY12" fmla="*/ 584775 h 584775"/>
              <a:gd name="connsiteX13" fmla="*/ 3361093 w 4824536"/>
              <a:gd name="connsiteY13" fmla="*/ 584775 h 584775"/>
              <a:gd name="connsiteX14" fmla="*/ 2969770 w 4824536"/>
              <a:gd name="connsiteY14" fmla="*/ 584775 h 584775"/>
              <a:gd name="connsiteX15" fmla="*/ 2337220 w 4824536"/>
              <a:gd name="connsiteY15" fmla="*/ 584775 h 584775"/>
              <a:gd name="connsiteX16" fmla="*/ 1945896 w 4824536"/>
              <a:gd name="connsiteY16" fmla="*/ 584775 h 584775"/>
              <a:gd name="connsiteX17" fmla="*/ 1313346 w 4824536"/>
              <a:gd name="connsiteY17" fmla="*/ 584775 h 584775"/>
              <a:gd name="connsiteX18" fmla="*/ 680796 w 4824536"/>
              <a:gd name="connsiteY18" fmla="*/ 584775 h 584775"/>
              <a:gd name="connsiteX19" fmla="*/ 0 w 4824536"/>
              <a:gd name="connsiteY19" fmla="*/ 584775 h 584775"/>
              <a:gd name="connsiteX20" fmla="*/ 0 w 4824536"/>
              <a:gd name="connsiteY20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824536" h="584775" fill="none" extrusionOk="0">
                <a:moveTo>
                  <a:pt x="0" y="0"/>
                </a:moveTo>
                <a:cubicBezTo>
                  <a:pt x="235163" y="-873"/>
                  <a:pt x="363928" y="49753"/>
                  <a:pt x="632550" y="0"/>
                </a:cubicBezTo>
                <a:cubicBezTo>
                  <a:pt x="901172" y="-49753"/>
                  <a:pt x="1015592" y="8882"/>
                  <a:pt x="1265101" y="0"/>
                </a:cubicBezTo>
                <a:cubicBezTo>
                  <a:pt x="1514610" y="-8882"/>
                  <a:pt x="1585669" y="23819"/>
                  <a:pt x="1801160" y="0"/>
                </a:cubicBezTo>
                <a:cubicBezTo>
                  <a:pt x="2016651" y="-23819"/>
                  <a:pt x="2158415" y="17001"/>
                  <a:pt x="2288974" y="0"/>
                </a:cubicBezTo>
                <a:cubicBezTo>
                  <a:pt x="2419533" y="-17001"/>
                  <a:pt x="2724376" y="34880"/>
                  <a:pt x="2873279" y="0"/>
                </a:cubicBezTo>
                <a:cubicBezTo>
                  <a:pt x="3022182" y="-34880"/>
                  <a:pt x="3184794" y="46236"/>
                  <a:pt x="3264603" y="0"/>
                </a:cubicBezTo>
                <a:cubicBezTo>
                  <a:pt x="3344412" y="-46236"/>
                  <a:pt x="3653658" y="40891"/>
                  <a:pt x="3752417" y="0"/>
                </a:cubicBezTo>
                <a:cubicBezTo>
                  <a:pt x="3851176" y="-40891"/>
                  <a:pt x="4136201" y="35177"/>
                  <a:pt x="4336722" y="0"/>
                </a:cubicBezTo>
                <a:cubicBezTo>
                  <a:pt x="4537243" y="-35177"/>
                  <a:pt x="4595880" y="26795"/>
                  <a:pt x="4824536" y="0"/>
                </a:cubicBezTo>
                <a:cubicBezTo>
                  <a:pt x="4882983" y="273048"/>
                  <a:pt x="4796718" y="294528"/>
                  <a:pt x="4824536" y="584775"/>
                </a:cubicBezTo>
                <a:cubicBezTo>
                  <a:pt x="4703882" y="626307"/>
                  <a:pt x="4625444" y="541201"/>
                  <a:pt x="4433213" y="584775"/>
                </a:cubicBezTo>
                <a:cubicBezTo>
                  <a:pt x="4240982" y="628349"/>
                  <a:pt x="3980188" y="515350"/>
                  <a:pt x="3848908" y="584775"/>
                </a:cubicBezTo>
                <a:cubicBezTo>
                  <a:pt x="3717629" y="654200"/>
                  <a:pt x="3521046" y="553681"/>
                  <a:pt x="3361093" y="584775"/>
                </a:cubicBezTo>
                <a:cubicBezTo>
                  <a:pt x="3201140" y="615869"/>
                  <a:pt x="3084789" y="556748"/>
                  <a:pt x="2969770" y="584775"/>
                </a:cubicBezTo>
                <a:cubicBezTo>
                  <a:pt x="2854751" y="612802"/>
                  <a:pt x="2623821" y="557465"/>
                  <a:pt x="2337220" y="584775"/>
                </a:cubicBezTo>
                <a:cubicBezTo>
                  <a:pt x="2050619" y="612085"/>
                  <a:pt x="2034136" y="567319"/>
                  <a:pt x="1945896" y="584775"/>
                </a:cubicBezTo>
                <a:cubicBezTo>
                  <a:pt x="1857656" y="602231"/>
                  <a:pt x="1539579" y="576970"/>
                  <a:pt x="1313346" y="584775"/>
                </a:cubicBezTo>
                <a:cubicBezTo>
                  <a:pt x="1087113" y="592580"/>
                  <a:pt x="889776" y="560907"/>
                  <a:pt x="680796" y="584775"/>
                </a:cubicBezTo>
                <a:cubicBezTo>
                  <a:pt x="471816" y="608643"/>
                  <a:pt x="170783" y="549947"/>
                  <a:pt x="0" y="584775"/>
                </a:cubicBezTo>
                <a:cubicBezTo>
                  <a:pt x="-11768" y="369726"/>
                  <a:pt x="35187" y="203980"/>
                  <a:pt x="0" y="0"/>
                </a:cubicBezTo>
                <a:close/>
              </a:path>
              <a:path w="4824536" h="584775" stroke="0" extrusionOk="0">
                <a:moveTo>
                  <a:pt x="0" y="0"/>
                </a:moveTo>
                <a:cubicBezTo>
                  <a:pt x="112563" y="-1590"/>
                  <a:pt x="227518" y="10327"/>
                  <a:pt x="439569" y="0"/>
                </a:cubicBezTo>
                <a:cubicBezTo>
                  <a:pt x="651620" y="-10327"/>
                  <a:pt x="721503" y="3510"/>
                  <a:pt x="927383" y="0"/>
                </a:cubicBezTo>
                <a:cubicBezTo>
                  <a:pt x="1133263" y="-3510"/>
                  <a:pt x="1185718" y="3798"/>
                  <a:pt x="1318707" y="0"/>
                </a:cubicBezTo>
                <a:cubicBezTo>
                  <a:pt x="1451696" y="-3798"/>
                  <a:pt x="1692465" y="355"/>
                  <a:pt x="1903011" y="0"/>
                </a:cubicBezTo>
                <a:cubicBezTo>
                  <a:pt x="2113557" y="-355"/>
                  <a:pt x="2194754" y="12922"/>
                  <a:pt x="2342580" y="0"/>
                </a:cubicBezTo>
                <a:cubicBezTo>
                  <a:pt x="2490406" y="-12922"/>
                  <a:pt x="2783220" y="1392"/>
                  <a:pt x="2975131" y="0"/>
                </a:cubicBezTo>
                <a:cubicBezTo>
                  <a:pt x="3167042" y="-1392"/>
                  <a:pt x="3402504" y="28256"/>
                  <a:pt x="3559435" y="0"/>
                </a:cubicBezTo>
                <a:cubicBezTo>
                  <a:pt x="3716366" y="-28256"/>
                  <a:pt x="4040681" y="10274"/>
                  <a:pt x="4191986" y="0"/>
                </a:cubicBezTo>
                <a:cubicBezTo>
                  <a:pt x="4343291" y="-10274"/>
                  <a:pt x="4577775" y="22799"/>
                  <a:pt x="4824536" y="0"/>
                </a:cubicBezTo>
                <a:cubicBezTo>
                  <a:pt x="4881602" y="284847"/>
                  <a:pt x="4777214" y="417694"/>
                  <a:pt x="4824536" y="584775"/>
                </a:cubicBezTo>
                <a:cubicBezTo>
                  <a:pt x="4557950" y="631641"/>
                  <a:pt x="4539944" y="570153"/>
                  <a:pt x="4288476" y="584775"/>
                </a:cubicBezTo>
                <a:cubicBezTo>
                  <a:pt x="4037008" y="599397"/>
                  <a:pt x="3983030" y="555552"/>
                  <a:pt x="3848908" y="584775"/>
                </a:cubicBezTo>
                <a:cubicBezTo>
                  <a:pt x="3714786" y="613998"/>
                  <a:pt x="3553644" y="549280"/>
                  <a:pt x="3312848" y="584775"/>
                </a:cubicBezTo>
                <a:cubicBezTo>
                  <a:pt x="3072052" y="620270"/>
                  <a:pt x="2860046" y="515590"/>
                  <a:pt x="2728543" y="584775"/>
                </a:cubicBezTo>
                <a:cubicBezTo>
                  <a:pt x="2597041" y="653960"/>
                  <a:pt x="2468499" y="579119"/>
                  <a:pt x="2337220" y="584775"/>
                </a:cubicBezTo>
                <a:cubicBezTo>
                  <a:pt x="2205941" y="590431"/>
                  <a:pt x="2126518" y="553986"/>
                  <a:pt x="1945896" y="584775"/>
                </a:cubicBezTo>
                <a:cubicBezTo>
                  <a:pt x="1765274" y="615564"/>
                  <a:pt x="1670269" y="554871"/>
                  <a:pt x="1458082" y="584775"/>
                </a:cubicBezTo>
                <a:cubicBezTo>
                  <a:pt x="1245895" y="614679"/>
                  <a:pt x="1133876" y="549523"/>
                  <a:pt x="825532" y="584775"/>
                </a:cubicBezTo>
                <a:cubicBezTo>
                  <a:pt x="517188" y="620027"/>
                  <a:pt x="292071" y="529952"/>
                  <a:pt x="0" y="584775"/>
                </a:cubicBezTo>
                <a:cubicBezTo>
                  <a:pt x="-45521" y="406928"/>
                  <a:pt x="68907" y="228381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73652412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200" dirty="0"/>
              <a:t>Scala di </a:t>
            </a:r>
            <a:r>
              <a:rPr lang="it-IT" sz="3200" dirty="0" err="1"/>
              <a:t>Aldrete</a:t>
            </a:r>
            <a:r>
              <a:rPr lang="it-IT" sz="3200" dirty="0"/>
              <a:t> modificata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06E23E16-D43D-B70F-F637-691B88E5F8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792"/>
            <a:ext cx="9144000" cy="5301207"/>
          </a:xfrm>
          <a:prstGeom prst="rect">
            <a:avLst/>
          </a:prstGeom>
        </p:spPr>
      </p:pic>
      <p:sp>
        <p:nvSpPr>
          <p:cNvPr id="6" name="Titolo 5">
            <a:extLst>
              <a:ext uri="{FF2B5EF4-FFF2-40B4-BE49-F238E27FC236}">
                <a16:creationId xmlns:a16="http://schemas.microsoft.com/office/drawing/2014/main" id="{9089AFAF-FF46-4CB9-2CB0-44B599962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231229"/>
            <a:ext cx="7886700" cy="1325563"/>
          </a:xfrm>
        </p:spPr>
        <p:txBody>
          <a:bodyPr/>
          <a:lstStyle/>
          <a:p>
            <a:pPr algn="ctr"/>
            <a:r>
              <a:rPr lang="it-IT" b="1" dirty="0"/>
              <a:t>…e se la donna obesa è anche incinta?</a:t>
            </a:r>
          </a:p>
        </p:txBody>
      </p:sp>
    </p:spTree>
    <p:extLst>
      <p:ext uri="{BB962C8B-B14F-4D97-AF65-F5344CB8AC3E}">
        <p14:creationId xmlns:p14="http://schemas.microsoft.com/office/powerpoint/2010/main" val="434269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4286256"/>
            <a:ext cx="7931224" cy="2187696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1200"/>
              </a:spcAft>
              <a:buNone/>
            </a:pPr>
            <a:r>
              <a:rPr lang="it-IT" sz="2000" dirty="0">
                <a:solidFill>
                  <a:srgbClr val="FF0000"/>
                </a:solidFill>
              </a:rPr>
              <a:t>La circonferenza della vita </a:t>
            </a:r>
            <a:r>
              <a:rPr lang="it-IT" sz="2000" dirty="0"/>
              <a:t>è un valido parametro di obesità addominale 	</a:t>
            </a:r>
          </a:p>
          <a:p>
            <a:pPr lvl="1"/>
            <a:r>
              <a:rPr lang="it-IT" dirty="0"/>
              <a:t>&gt; 88 cm nella donna </a:t>
            </a:r>
          </a:p>
          <a:p>
            <a:pPr lvl="1"/>
            <a:r>
              <a:rPr lang="it-IT" dirty="0"/>
              <a:t>&gt; 102 cm nell’uomo</a:t>
            </a:r>
          </a:p>
          <a:p>
            <a:pPr marL="0" indent="0">
              <a:buNone/>
            </a:pPr>
            <a:endParaRPr lang="it-IT" sz="2000" dirty="0"/>
          </a:p>
          <a:p>
            <a:pPr marL="0" indent="0" algn="ctr">
              <a:buNone/>
            </a:pPr>
            <a:r>
              <a:rPr lang="it-IT" sz="2000" b="1" dirty="0"/>
              <a:t>↑</a:t>
            </a:r>
            <a:r>
              <a:rPr lang="it-IT" sz="2000" dirty="0"/>
              <a:t> rischio di </a:t>
            </a:r>
            <a:r>
              <a:rPr lang="it-IT" sz="2000" dirty="0" err="1"/>
              <a:t>comorbidità</a:t>
            </a:r>
            <a:r>
              <a:rPr lang="it-IT" sz="2000" dirty="0"/>
              <a:t> con </a:t>
            </a:r>
            <a:r>
              <a:rPr lang="it-IT" sz="2000" b="1" dirty="0"/>
              <a:t>↑</a:t>
            </a:r>
            <a:r>
              <a:rPr lang="it-IT" sz="2000" dirty="0"/>
              <a:t>  della circonferenza vita</a:t>
            </a:r>
          </a:p>
          <a:p>
            <a:pPr marL="0" indent="0">
              <a:buNone/>
            </a:pPr>
            <a:endParaRPr lang="it-IT" sz="2000" dirty="0"/>
          </a:p>
        </p:txBody>
      </p:sp>
      <p:pic>
        <p:nvPicPr>
          <p:cNvPr id="15362" name="Picture 2" descr="Risultati immagini per obesità androide e ginoide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3710" y="548680"/>
            <a:ext cx="3516579" cy="34743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EFFB86FA-D2FB-265B-8921-AF5AC3B616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2303057"/>
              </p:ext>
            </p:extLst>
          </p:nvPr>
        </p:nvGraphicFramePr>
        <p:xfrm>
          <a:off x="755576" y="1988840"/>
          <a:ext cx="7574698" cy="434340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3787349">
                  <a:extLst>
                    <a:ext uri="{9D8B030D-6E8A-4147-A177-3AD203B41FA5}">
                      <a16:colId xmlns:a16="http://schemas.microsoft.com/office/drawing/2014/main" val="3544769462"/>
                    </a:ext>
                  </a:extLst>
                </a:gridCol>
                <a:gridCol w="3787349">
                  <a:extLst>
                    <a:ext uri="{9D8B030D-6E8A-4147-A177-3AD203B41FA5}">
                      <a16:colId xmlns:a16="http://schemas.microsoft.com/office/drawing/2014/main" val="8753091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Materne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Fetali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22019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Aborto precoce/ripetuto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Rischio difetti nevrasse (spina bifida) , cardiaci, onfalocele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4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Ipertensione gravidica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Difficoltà ecocardiografica feto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0950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Diabete gestazionale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Depressione alla nascita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30361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Parto pretermine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Morte fetale tardiva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3536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Difficoltà esecuzione 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Trauma fetale (distocia di spalla, lesioni plesso brachiali, frattura di clavicola)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15667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Rischio TC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macrosomia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7249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Emorragia post-partum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Ipoglicemia neonatale, ittero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03666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Infezione/deiscenza ferite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Difficoltà alimentazione, regolazione temperatura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0257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TVP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Ricovero in TIN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14174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Endometriosi post-partum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Rischio disordini metabolici permanenti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1477201"/>
                  </a:ext>
                </a:extLst>
              </a:tr>
            </a:tbl>
          </a:graphicData>
        </a:graphic>
      </p:graphicFrame>
      <p:sp>
        <p:nvSpPr>
          <p:cNvPr id="6" name="Titolo 1">
            <a:extLst>
              <a:ext uri="{FF2B5EF4-FFF2-40B4-BE49-F238E27FC236}">
                <a16:creationId xmlns:a16="http://schemas.microsoft.com/office/drawing/2014/main" id="{4C18E3B4-2D2F-5A25-41D5-24815797E777}"/>
              </a:ext>
            </a:extLst>
          </p:cNvPr>
          <p:cNvSpPr txBox="1">
            <a:spLocks/>
          </p:cNvSpPr>
          <p:nvPr/>
        </p:nvSpPr>
        <p:spPr>
          <a:xfrm>
            <a:off x="1318903" y="733398"/>
            <a:ext cx="6565465" cy="665536"/>
          </a:xfrm>
          <a:custGeom>
            <a:avLst/>
            <a:gdLst>
              <a:gd name="connsiteX0" fmla="*/ 0 w 6565465"/>
              <a:gd name="connsiteY0" fmla="*/ 0 h 665536"/>
              <a:gd name="connsiteX1" fmla="*/ 662515 w 6565465"/>
              <a:gd name="connsiteY1" fmla="*/ 0 h 665536"/>
              <a:gd name="connsiteX2" fmla="*/ 1390685 w 6565465"/>
              <a:gd name="connsiteY2" fmla="*/ 0 h 665536"/>
              <a:gd name="connsiteX3" fmla="*/ 1987545 w 6565465"/>
              <a:gd name="connsiteY3" fmla="*/ 0 h 665536"/>
              <a:gd name="connsiteX4" fmla="*/ 2387442 w 6565465"/>
              <a:gd name="connsiteY4" fmla="*/ 0 h 665536"/>
              <a:gd name="connsiteX5" fmla="*/ 2787338 w 6565465"/>
              <a:gd name="connsiteY5" fmla="*/ 0 h 665536"/>
              <a:gd name="connsiteX6" fmla="*/ 3515508 w 6565465"/>
              <a:gd name="connsiteY6" fmla="*/ 0 h 665536"/>
              <a:gd name="connsiteX7" fmla="*/ 4243678 w 6565465"/>
              <a:gd name="connsiteY7" fmla="*/ 0 h 665536"/>
              <a:gd name="connsiteX8" fmla="*/ 4971848 w 6565465"/>
              <a:gd name="connsiteY8" fmla="*/ 0 h 665536"/>
              <a:gd name="connsiteX9" fmla="*/ 5503053 w 6565465"/>
              <a:gd name="connsiteY9" fmla="*/ 0 h 665536"/>
              <a:gd name="connsiteX10" fmla="*/ 5902950 w 6565465"/>
              <a:gd name="connsiteY10" fmla="*/ 0 h 665536"/>
              <a:gd name="connsiteX11" fmla="*/ 6565465 w 6565465"/>
              <a:gd name="connsiteY11" fmla="*/ 0 h 665536"/>
              <a:gd name="connsiteX12" fmla="*/ 6565465 w 6565465"/>
              <a:gd name="connsiteY12" fmla="*/ 346079 h 665536"/>
              <a:gd name="connsiteX13" fmla="*/ 6565465 w 6565465"/>
              <a:gd name="connsiteY13" fmla="*/ 665536 h 665536"/>
              <a:gd name="connsiteX14" fmla="*/ 5837295 w 6565465"/>
              <a:gd name="connsiteY14" fmla="*/ 665536 h 665536"/>
              <a:gd name="connsiteX15" fmla="*/ 5306089 w 6565465"/>
              <a:gd name="connsiteY15" fmla="*/ 665536 h 665536"/>
              <a:gd name="connsiteX16" fmla="*/ 4643574 w 6565465"/>
              <a:gd name="connsiteY16" fmla="*/ 665536 h 665536"/>
              <a:gd name="connsiteX17" fmla="*/ 3981059 w 6565465"/>
              <a:gd name="connsiteY17" fmla="*/ 665536 h 665536"/>
              <a:gd name="connsiteX18" fmla="*/ 3581163 w 6565465"/>
              <a:gd name="connsiteY18" fmla="*/ 665536 h 665536"/>
              <a:gd name="connsiteX19" fmla="*/ 3115612 w 6565465"/>
              <a:gd name="connsiteY19" fmla="*/ 665536 h 665536"/>
              <a:gd name="connsiteX20" fmla="*/ 2715715 w 6565465"/>
              <a:gd name="connsiteY20" fmla="*/ 665536 h 665536"/>
              <a:gd name="connsiteX21" fmla="*/ 2315819 w 6565465"/>
              <a:gd name="connsiteY21" fmla="*/ 665536 h 665536"/>
              <a:gd name="connsiteX22" fmla="*/ 1915922 w 6565465"/>
              <a:gd name="connsiteY22" fmla="*/ 665536 h 665536"/>
              <a:gd name="connsiteX23" fmla="*/ 1516026 w 6565465"/>
              <a:gd name="connsiteY23" fmla="*/ 665536 h 665536"/>
              <a:gd name="connsiteX24" fmla="*/ 919165 w 6565465"/>
              <a:gd name="connsiteY24" fmla="*/ 665536 h 665536"/>
              <a:gd name="connsiteX25" fmla="*/ 0 w 6565465"/>
              <a:gd name="connsiteY25" fmla="*/ 665536 h 665536"/>
              <a:gd name="connsiteX26" fmla="*/ 0 w 6565465"/>
              <a:gd name="connsiteY26" fmla="*/ 352734 h 665536"/>
              <a:gd name="connsiteX27" fmla="*/ 0 w 6565465"/>
              <a:gd name="connsiteY27" fmla="*/ 0 h 665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565465" h="665536" fill="none" extrusionOk="0">
                <a:moveTo>
                  <a:pt x="0" y="0"/>
                </a:moveTo>
                <a:cubicBezTo>
                  <a:pt x="143854" y="-21691"/>
                  <a:pt x="463695" y="60538"/>
                  <a:pt x="662515" y="0"/>
                </a:cubicBezTo>
                <a:cubicBezTo>
                  <a:pt x="861336" y="-60538"/>
                  <a:pt x="1188351" y="42540"/>
                  <a:pt x="1390685" y="0"/>
                </a:cubicBezTo>
                <a:cubicBezTo>
                  <a:pt x="1593019" y="-42540"/>
                  <a:pt x="1847714" y="54447"/>
                  <a:pt x="1987545" y="0"/>
                </a:cubicBezTo>
                <a:cubicBezTo>
                  <a:pt x="2127376" y="-54447"/>
                  <a:pt x="2210914" y="19796"/>
                  <a:pt x="2387442" y="0"/>
                </a:cubicBezTo>
                <a:cubicBezTo>
                  <a:pt x="2563970" y="-19796"/>
                  <a:pt x="2666002" y="21154"/>
                  <a:pt x="2787338" y="0"/>
                </a:cubicBezTo>
                <a:cubicBezTo>
                  <a:pt x="2908674" y="-21154"/>
                  <a:pt x="3230731" y="4099"/>
                  <a:pt x="3515508" y="0"/>
                </a:cubicBezTo>
                <a:cubicBezTo>
                  <a:pt x="3800285" y="-4099"/>
                  <a:pt x="3985779" y="76069"/>
                  <a:pt x="4243678" y="0"/>
                </a:cubicBezTo>
                <a:cubicBezTo>
                  <a:pt x="4501577" y="-76069"/>
                  <a:pt x="4749436" y="51919"/>
                  <a:pt x="4971848" y="0"/>
                </a:cubicBezTo>
                <a:cubicBezTo>
                  <a:pt x="5194260" y="-51919"/>
                  <a:pt x="5358007" y="46482"/>
                  <a:pt x="5503053" y="0"/>
                </a:cubicBezTo>
                <a:cubicBezTo>
                  <a:pt x="5648100" y="-46482"/>
                  <a:pt x="5819622" y="2148"/>
                  <a:pt x="5902950" y="0"/>
                </a:cubicBezTo>
                <a:cubicBezTo>
                  <a:pt x="5986278" y="-2148"/>
                  <a:pt x="6335664" y="9612"/>
                  <a:pt x="6565465" y="0"/>
                </a:cubicBezTo>
                <a:cubicBezTo>
                  <a:pt x="6573505" y="115584"/>
                  <a:pt x="6550316" y="231519"/>
                  <a:pt x="6565465" y="346079"/>
                </a:cubicBezTo>
                <a:cubicBezTo>
                  <a:pt x="6580614" y="460639"/>
                  <a:pt x="6550521" y="519012"/>
                  <a:pt x="6565465" y="665536"/>
                </a:cubicBezTo>
                <a:cubicBezTo>
                  <a:pt x="6318814" y="693917"/>
                  <a:pt x="6176708" y="637393"/>
                  <a:pt x="5837295" y="665536"/>
                </a:cubicBezTo>
                <a:cubicBezTo>
                  <a:pt x="5497882" y="693679"/>
                  <a:pt x="5523965" y="615140"/>
                  <a:pt x="5306089" y="665536"/>
                </a:cubicBezTo>
                <a:cubicBezTo>
                  <a:pt x="5088213" y="715932"/>
                  <a:pt x="4880844" y="634968"/>
                  <a:pt x="4643574" y="665536"/>
                </a:cubicBezTo>
                <a:cubicBezTo>
                  <a:pt x="4406304" y="696104"/>
                  <a:pt x="4222007" y="589373"/>
                  <a:pt x="3981059" y="665536"/>
                </a:cubicBezTo>
                <a:cubicBezTo>
                  <a:pt x="3740112" y="741699"/>
                  <a:pt x="3686440" y="632861"/>
                  <a:pt x="3581163" y="665536"/>
                </a:cubicBezTo>
                <a:cubicBezTo>
                  <a:pt x="3475886" y="698211"/>
                  <a:pt x="3344715" y="614856"/>
                  <a:pt x="3115612" y="665536"/>
                </a:cubicBezTo>
                <a:cubicBezTo>
                  <a:pt x="2886509" y="716216"/>
                  <a:pt x="2864788" y="647535"/>
                  <a:pt x="2715715" y="665536"/>
                </a:cubicBezTo>
                <a:cubicBezTo>
                  <a:pt x="2566642" y="683537"/>
                  <a:pt x="2513353" y="642621"/>
                  <a:pt x="2315819" y="665536"/>
                </a:cubicBezTo>
                <a:cubicBezTo>
                  <a:pt x="2118285" y="688451"/>
                  <a:pt x="2029862" y="659326"/>
                  <a:pt x="1915922" y="665536"/>
                </a:cubicBezTo>
                <a:cubicBezTo>
                  <a:pt x="1801982" y="671746"/>
                  <a:pt x="1605794" y="656796"/>
                  <a:pt x="1516026" y="665536"/>
                </a:cubicBezTo>
                <a:cubicBezTo>
                  <a:pt x="1426258" y="674276"/>
                  <a:pt x="1170118" y="616707"/>
                  <a:pt x="919165" y="665536"/>
                </a:cubicBezTo>
                <a:cubicBezTo>
                  <a:pt x="668212" y="714365"/>
                  <a:pt x="409243" y="649195"/>
                  <a:pt x="0" y="665536"/>
                </a:cubicBezTo>
                <a:cubicBezTo>
                  <a:pt x="-17029" y="602404"/>
                  <a:pt x="23914" y="482536"/>
                  <a:pt x="0" y="352734"/>
                </a:cubicBezTo>
                <a:cubicBezTo>
                  <a:pt x="-23914" y="222932"/>
                  <a:pt x="33291" y="174215"/>
                  <a:pt x="0" y="0"/>
                </a:cubicBezTo>
                <a:close/>
              </a:path>
              <a:path w="6565465" h="665536" stroke="0" extrusionOk="0">
                <a:moveTo>
                  <a:pt x="0" y="0"/>
                </a:moveTo>
                <a:cubicBezTo>
                  <a:pt x="169314" y="-30962"/>
                  <a:pt x="269208" y="47838"/>
                  <a:pt x="465551" y="0"/>
                </a:cubicBezTo>
                <a:cubicBezTo>
                  <a:pt x="661894" y="-47838"/>
                  <a:pt x="744926" y="39531"/>
                  <a:pt x="865448" y="0"/>
                </a:cubicBezTo>
                <a:cubicBezTo>
                  <a:pt x="985970" y="-39531"/>
                  <a:pt x="1261673" y="60620"/>
                  <a:pt x="1396653" y="0"/>
                </a:cubicBezTo>
                <a:cubicBezTo>
                  <a:pt x="1531634" y="-60620"/>
                  <a:pt x="1826353" y="44553"/>
                  <a:pt x="1993514" y="0"/>
                </a:cubicBezTo>
                <a:cubicBezTo>
                  <a:pt x="2160675" y="-44553"/>
                  <a:pt x="2264269" y="39164"/>
                  <a:pt x="2393410" y="0"/>
                </a:cubicBezTo>
                <a:cubicBezTo>
                  <a:pt x="2522551" y="-39164"/>
                  <a:pt x="2799699" y="16384"/>
                  <a:pt x="2990271" y="0"/>
                </a:cubicBezTo>
                <a:cubicBezTo>
                  <a:pt x="3180843" y="-16384"/>
                  <a:pt x="3372164" y="77332"/>
                  <a:pt x="3652786" y="0"/>
                </a:cubicBezTo>
                <a:cubicBezTo>
                  <a:pt x="3933408" y="-77332"/>
                  <a:pt x="3855441" y="18575"/>
                  <a:pt x="4052682" y="0"/>
                </a:cubicBezTo>
                <a:cubicBezTo>
                  <a:pt x="4249923" y="-18575"/>
                  <a:pt x="4462306" y="54918"/>
                  <a:pt x="4715198" y="0"/>
                </a:cubicBezTo>
                <a:cubicBezTo>
                  <a:pt x="4968090" y="-54918"/>
                  <a:pt x="5042626" y="55019"/>
                  <a:pt x="5312058" y="0"/>
                </a:cubicBezTo>
                <a:cubicBezTo>
                  <a:pt x="5581490" y="-55019"/>
                  <a:pt x="5775246" y="73186"/>
                  <a:pt x="5974573" y="0"/>
                </a:cubicBezTo>
                <a:cubicBezTo>
                  <a:pt x="6173900" y="-73186"/>
                  <a:pt x="6279846" y="62268"/>
                  <a:pt x="6565465" y="0"/>
                </a:cubicBezTo>
                <a:cubicBezTo>
                  <a:pt x="6602725" y="104350"/>
                  <a:pt x="6532738" y="198840"/>
                  <a:pt x="6565465" y="312802"/>
                </a:cubicBezTo>
                <a:cubicBezTo>
                  <a:pt x="6598192" y="426764"/>
                  <a:pt x="6540161" y="492396"/>
                  <a:pt x="6565465" y="665536"/>
                </a:cubicBezTo>
                <a:cubicBezTo>
                  <a:pt x="6332068" y="692737"/>
                  <a:pt x="6090287" y="645482"/>
                  <a:pt x="5968605" y="665536"/>
                </a:cubicBezTo>
                <a:cubicBezTo>
                  <a:pt x="5846923" y="685590"/>
                  <a:pt x="5530087" y="620276"/>
                  <a:pt x="5240435" y="665536"/>
                </a:cubicBezTo>
                <a:cubicBezTo>
                  <a:pt x="4950783" y="710796"/>
                  <a:pt x="4909924" y="635110"/>
                  <a:pt x="4709229" y="665536"/>
                </a:cubicBezTo>
                <a:cubicBezTo>
                  <a:pt x="4508534" y="695962"/>
                  <a:pt x="4339358" y="628045"/>
                  <a:pt x="4112369" y="665536"/>
                </a:cubicBezTo>
                <a:cubicBezTo>
                  <a:pt x="3885380" y="703027"/>
                  <a:pt x="3867711" y="627546"/>
                  <a:pt x="3646817" y="665536"/>
                </a:cubicBezTo>
                <a:cubicBezTo>
                  <a:pt x="3425923" y="703526"/>
                  <a:pt x="3374072" y="633251"/>
                  <a:pt x="3246921" y="665536"/>
                </a:cubicBezTo>
                <a:cubicBezTo>
                  <a:pt x="3119770" y="697821"/>
                  <a:pt x="2969538" y="618582"/>
                  <a:pt x="2715715" y="665536"/>
                </a:cubicBezTo>
                <a:cubicBezTo>
                  <a:pt x="2461892" y="712490"/>
                  <a:pt x="2351331" y="600735"/>
                  <a:pt x="2053200" y="665536"/>
                </a:cubicBezTo>
                <a:cubicBezTo>
                  <a:pt x="1755070" y="730337"/>
                  <a:pt x="1648607" y="602602"/>
                  <a:pt x="1456340" y="665536"/>
                </a:cubicBezTo>
                <a:cubicBezTo>
                  <a:pt x="1264073" y="728470"/>
                  <a:pt x="1065107" y="646771"/>
                  <a:pt x="859479" y="665536"/>
                </a:cubicBezTo>
                <a:cubicBezTo>
                  <a:pt x="653851" y="684301"/>
                  <a:pt x="210014" y="570004"/>
                  <a:pt x="0" y="665536"/>
                </a:cubicBezTo>
                <a:cubicBezTo>
                  <a:pt x="-18425" y="549490"/>
                  <a:pt x="28773" y="472028"/>
                  <a:pt x="0" y="346079"/>
                </a:cubicBezTo>
                <a:cubicBezTo>
                  <a:pt x="-28773" y="220130"/>
                  <a:pt x="9164" y="160401"/>
                  <a:pt x="0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97860099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4000" b="1" dirty="0"/>
              <a:t>Complicanze materne e fetali</a:t>
            </a:r>
          </a:p>
        </p:txBody>
      </p:sp>
    </p:spTree>
    <p:extLst>
      <p:ext uri="{BB962C8B-B14F-4D97-AF65-F5344CB8AC3E}">
        <p14:creationId xmlns:p14="http://schemas.microsoft.com/office/powerpoint/2010/main" val="6687985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8BAC0726-90C3-CAB6-1DFD-6630FC3523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1360913"/>
              </p:ext>
            </p:extLst>
          </p:nvPr>
        </p:nvGraphicFramePr>
        <p:xfrm>
          <a:off x="971600" y="2060848"/>
          <a:ext cx="7200800" cy="346964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val="1296843849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734444884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170653341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40163271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Parametro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Gravidanza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Obesità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Associate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0310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Frequenza cardiaca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↑↑</a:t>
                      </a:r>
                    </a:p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↑↑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46954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Gittata sistolica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↑↑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↑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0394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Gittata cardiaca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↑↑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↑↑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↑↑↑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125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PAM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↑↑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↑↑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15066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Morfologia </a:t>
                      </a:r>
                      <a:r>
                        <a:rPr lang="it-IT" dirty="0" err="1"/>
                        <a:t>Vsx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ipertrofia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Ipertrofia + dilatazione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Ipertrofia + dilatazione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07676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Attività simpatica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↑↑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↑↑↑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16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/>
                        <a:t>Preeclampsia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↔︎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N</a:t>
                      </a:r>
                      <a:r>
                        <a:rPr lang="it-IT" dirty="0"/>
                        <a:t>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↑↑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1909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Ipertensione polmonare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Assente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Talvolta presente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Talvolta presente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297204"/>
                  </a:ext>
                </a:extLst>
              </a:tr>
            </a:tbl>
          </a:graphicData>
        </a:graphic>
      </p:graphicFrame>
      <p:sp>
        <p:nvSpPr>
          <p:cNvPr id="3" name="Titolo 1">
            <a:extLst>
              <a:ext uri="{FF2B5EF4-FFF2-40B4-BE49-F238E27FC236}">
                <a16:creationId xmlns:a16="http://schemas.microsoft.com/office/drawing/2014/main" id="{51914337-16A6-8FEA-FE69-F59BF410D726}"/>
              </a:ext>
            </a:extLst>
          </p:cNvPr>
          <p:cNvSpPr txBox="1">
            <a:spLocks/>
          </p:cNvSpPr>
          <p:nvPr/>
        </p:nvSpPr>
        <p:spPr>
          <a:xfrm>
            <a:off x="1259632" y="733398"/>
            <a:ext cx="6624736" cy="665536"/>
          </a:xfrm>
          <a:custGeom>
            <a:avLst/>
            <a:gdLst>
              <a:gd name="connsiteX0" fmla="*/ 0 w 6624736"/>
              <a:gd name="connsiteY0" fmla="*/ 0 h 665536"/>
              <a:gd name="connsiteX1" fmla="*/ 419567 w 6624736"/>
              <a:gd name="connsiteY1" fmla="*/ 0 h 665536"/>
              <a:gd name="connsiteX2" fmla="*/ 1104123 w 6624736"/>
              <a:gd name="connsiteY2" fmla="*/ 0 h 665536"/>
              <a:gd name="connsiteX3" fmla="*/ 1788679 w 6624736"/>
              <a:gd name="connsiteY3" fmla="*/ 0 h 665536"/>
              <a:gd name="connsiteX4" fmla="*/ 2473235 w 6624736"/>
              <a:gd name="connsiteY4" fmla="*/ 0 h 665536"/>
              <a:gd name="connsiteX5" fmla="*/ 2959049 w 6624736"/>
              <a:gd name="connsiteY5" fmla="*/ 0 h 665536"/>
              <a:gd name="connsiteX6" fmla="*/ 3312368 w 6624736"/>
              <a:gd name="connsiteY6" fmla="*/ 0 h 665536"/>
              <a:gd name="connsiteX7" fmla="*/ 3930677 w 6624736"/>
              <a:gd name="connsiteY7" fmla="*/ 0 h 665536"/>
              <a:gd name="connsiteX8" fmla="*/ 4615233 w 6624736"/>
              <a:gd name="connsiteY8" fmla="*/ 0 h 665536"/>
              <a:gd name="connsiteX9" fmla="*/ 5167294 w 6624736"/>
              <a:gd name="connsiteY9" fmla="*/ 0 h 665536"/>
              <a:gd name="connsiteX10" fmla="*/ 5586861 w 6624736"/>
              <a:gd name="connsiteY10" fmla="*/ 0 h 665536"/>
              <a:gd name="connsiteX11" fmla="*/ 6624736 w 6624736"/>
              <a:gd name="connsiteY11" fmla="*/ 0 h 665536"/>
              <a:gd name="connsiteX12" fmla="*/ 6624736 w 6624736"/>
              <a:gd name="connsiteY12" fmla="*/ 319457 h 665536"/>
              <a:gd name="connsiteX13" fmla="*/ 6624736 w 6624736"/>
              <a:gd name="connsiteY13" fmla="*/ 665536 h 665536"/>
              <a:gd name="connsiteX14" fmla="*/ 5940180 w 6624736"/>
              <a:gd name="connsiteY14" fmla="*/ 665536 h 665536"/>
              <a:gd name="connsiteX15" fmla="*/ 5520613 w 6624736"/>
              <a:gd name="connsiteY15" fmla="*/ 665536 h 665536"/>
              <a:gd name="connsiteX16" fmla="*/ 5167294 w 6624736"/>
              <a:gd name="connsiteY16" fmla="*/ 665536 h 665536"/>
              <a:gd name="connsiteX17" fmla="*/ 4813975 w 6624736"/>
              <a:gd name="connsiteY17" fmla="*/ 665536 h 665536"/>
              <a:gd name="connsiteX18" fmla="*/ 4460656 w 6624736"/>
              <a:gd name="connsiteY18" fmla="*/ 665536 h 665536"/>
              <a:gd name="connsiteX19" fmla="*/ 4107336 w 6624736"/>
              <a:gd name="connsiteY19" fmla="*/ 665536 h 665536"/>
              <a:gd name="connsiteX20" fmla="*/ 3555275 w 6624736"/>
              <a:gd name="connsiteY20" fmla="*/ 665536 h 665536"/>
              <a:gd name="connsiteX21" fmla="*/ 3069461 w 6624736"/>
              <a:gd name="connsiteY21" fmla="*/ 665536 h 665536"/>
              <a:gd name="connsiteX22" fmla="*/ 2716142 w 6624736"/>
              <a:gd name="connsiteY22" fmla="*/ 665536 h 665536"/>
              <a:gd name="connsiteX23" fmla="*/ 2296575 w 6624736"/>
              <a:gd name="connsiteY23" fmla="*/ 665536 h 665536"/>
              <a:gd name="connsiteX24" fmla="*/ 1810761 w 6624736"/>
              <a:gd name="connsiteY24" fmla="*/ 665536 h 665536"/>
              <a:gd name="connsiteX25" fmla="*/ 1126205 w 6624736"/>
              <a:gd name="connsiteY25" fmla="*/ 665536 h 665536"/>
              <a:gd name="connsiteX26" fmla="*/ 0 w 6624736"/>
              <a:gd name="connsiteY26" fmla="*/ 665536 h 665536"/>
              <a:gd name="connsiteX27" fmla="*/ 0 w 6624736"/>
              <a:gd name="connsiteY27" fmla="*/ 326113 h 665536"/>
              <a:gd name="connsiteX28" fmla="*/ 0 w 6624736"/>
              <a:gd name="connsiteY28" fmla="*/ 0 h 665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624736" h="665536" fill="none" extrusionOk="0">
                <a:moveTo>
                  <a:pt x="0" y="0"/>
                </a:moveTo>
                <a:cubicBezTo>
                  <a:pt x="110468" y="-50053"/>
                  <a:pt x="250501" y="16342"/>
                  <a:pt x="419567" y="0"/>
                </a:cubicBezTo>
                <a:cubicBezTo>
                  <a:pt x="588633" y="-16342"/>
                  <a:pt x="903441" y="5340"/>
                  <a:pt x="1104123" y="0"/>
                </a:cubicBezTo>
                <a:cubicBezTo>
                  <a:pt x="1304805" y="-5340"/>
                  <a:pt x="1606917" y="26572"/>
                  <a:pt x="1788679" y="0"/>
                </a:cubicBezTo>
                <a:cubicBezTo>
                  <a:pt x="1970441" y="-26572"/>
                  <a:pt x="2214761" y="63490"/>
                  <a:pt x="2473235" y="0"/>
                </a:cubicBezTo>
                <a:cubicBezTo>
                  <a:pt x="2731709" y="-63490"/>
                  <a:pt x="2752023" y="50974"/>
                  <a:pt x="2959049" y="0"/>
                </a:cubicBezTo>
                <a:cubicBezTo>
                  <a:pt x="3166075" y="-50974"/>
                  <a:pt x="3233570" y="40531"/>
                  <a:pt x="3312368" y="0"/>
                </a:cubicBezTo>
                <a:cubicBezTo>
                  <a:pt x="3391166" y="-40531"/>
                  <a:pt x="3738938" y="72360"/>
                  <a:pt x="3930677" y="0"/>
                </a:cubicBezTo>
                <a:cubicBezTo>
                  <a:pt x="4122416" y="-72360"/>
                  <a:pt x="4297916" y="59050"/>
                  <a:pt x="4615233" y="0"/>
                </a:cubicBezTo>
                <a:cubicBezTo>
                  <a:pt x="4932550" y="-59050"/>
                  <a:pt x="5016302" y="15030"/>
                  <a:pt x="5167294" y="0"/>
                </a:cubicBezTo>
                <a:cubicBezTo>
                  <a:pt x="5318286" y="-15030"/>
                  <a:pt x="5479110" y="44408"/>
                  <a:pt x="5586861" y="0"/>
                </a:cubicBezTo>
                <a:cubicBezTo>
                  <a:pt x="5694612" y="-44408"/>
                  <a:pt x="6223274" y="9210"/>
                  <a:pt x="6624736" y="0"/>
                </a:cubicBezTo>
                <a:cubicBezTo>
                  <a:pt x="6661923" y="141668"/>
                  <a:pt x="6617374" y="233133"/>
                  <a:pt x="6624736" y="319457"/>
                </a:cubicBezTo>
                <a:cubicBezTo>
                  <a:pt x="6632098" y="405781"/>
                  <a:pt x="6621444" y="552099"/>
                  <a:pt x="6624736" y="665536"/>
                </a:cubicBezTo>
                <a:cubicBezTo>
                  <a:pt x="6419067" y="736550"/>
                  <a:pt x="6107885" y="624359"/>
                  <a:pt x="5940180" y="665536"/>
                </a:cubicBezTo>
                <a:cubicBezTo>
                  <a:pt x="5772475" y="706713"/>
                  <a:pt x="5644868" y="631011"/>
                  <a:pt x="5520613" y="665536"/>
                </a:cubicBezTo>
                <a:cubicBezTo>
                  <a:pt x="5396358" y="700061"/>
                  <a:pt x="5330282" y="642987"/>
                  <a:pt x="5167294" y="665536"/>
                </a:cubicBezTo>
                <a:cubicBezTo>
                  <a:pt x="5004306" y="688085"/>
                  <a:pt x="4929631" y="638956"/>
                  <a:pt x="4813975" y="665536"/>
                </a:cubicBezTo>
                <a:cubicBezTo>
                  <a:pt x="4698319" y="692116"/>
                  <a:pt x="4549423" y="636360"/>
                  <a:pt x="4460656" y="665536"/>
                </a:cubicBezTo>
                <a:cubicBezTo>
                  <a:pt x="4371889" y="694712"/>
                  <a:pt x="4236839" y="624379"/>
                  <a:pt x="4107336" y="665536"/>
                </a:cubicBezTo>
                <a:cubicBezTo>
                  <a:pt x="3977833" y="706693"/>
                  <a:pt x="3705742" y="602964"/>
                  <a:pt x="3555275" y="665536"/>
                </a:cubicBezTo>
                <a:cubicBezTo>
                  <a:pt x="3404808" y="728108"/>
                  <a:pt x="3310173" y="609477"/>
                  <a:pt x="3069461" y="665536"/>
                </a:cubicBezTo>
                <a:cubicBezTo>
                  <a:pt x="2828749" y="721595"/>
                  <a:pt x="2848171" y="640719"/>
                  <a:pt x="2716142" y="665536"/>
                </a:cubicBezTo>
                <a:cubicBezTo>
                  <a:pt x="2584113" y="690353"/>
                  <a:pt x="2391118" y="648674"/>
                  <a:pt x="2296575" y="665536"/>
                </a:cubicBezTo>
                <a:cubicBezTo>
                  <a:pt x="2202032" y="682398"/>
                  <a:pt x="1964643" y="624424"/>
                  <a:pt x="1810761" y="665536"/>
                </a:cubicBezTo>
                <a:cubicBezTo>
                  <a:pt x="1656879" y="706648"/>
                  <a:pt x="1441606" y="630003"/>
                  <a:pt x="1126205" y="665536"/>
                </a:cubicBezTo>
                <a:cubicBezTo>
                  <a:pt x="810804" y="701069"/>
                  <a:pt x="297201" y="645861"/>
                  <a:pt x="0" y="665536"/>
                </a:cubicBezTo>
                <a:cubicBezTo>
                  <a:pt x="-35636" y="530117"/>
                  <a:pt x="5290" y="450541"/>
                  <a:pt x="0" y="326113"/>
                </a:cubicBezTo>
                <a:cubicBezTo>
                  <a:pt x="-5290" y="201685"/>
                  <a:pt x="21414" y="77497"/>
                  <a:pt x="0" y="0"/>
                </a:cubicBezTo>
                <a:close/>
              </a:path>
              <a:path w="6624736" h="665536" stroke="0" extrusionOk="0">
                <a:moveTo>
                  <a:pt x="0" y="0"/>
                </a:moveTo>
                <a:cubicBezTo>
                  <a:pt x="109932" y="-38599"/>
                  <a:pt x="261291" y="15064"/>
                  <a:pt x="419567" y="0"/>
                </a:cubicBezTo>
                <a:cubicBezTo>
                  <a:pt x="577843" y="-15064"/>
                  <a:pt x="608161" y="18222"/>
                  <a:pt x="772886" y="0"/>
                </a:cubicBezTo>
                <a:cubicBezTo>
                  <a:pt x="937611" y="-18222"/>
                  <a:pt x="1142911" y="40268"/>
                  <a:pt x="1258700" y="0"/>
                </a:cubicBezTo>
                <a:cubicBezTo>
                  <a:pt x="1374489" y="-40268"/>
                  <a:pt x="1562042" y="2483"/>
                  <a:pt x="1810761" y="0"/>
                </a:cubicBezTo>
                <a:cubicBezTo>
                  <a:pt x="2059480" y="-2483"/>
                  <a:pt x="2042164" y="2055"/>
                  <a:pt x="2164080" y="0"/>
                </a:cubicBezTo>
                <a:cubicBezTo>
                  <a:pt x="2285996" y="-2055"/>
                  <a:pt x="2442767" y="15655"/>
                  <a:pt x="2716142" y="0"/>
                </a:cubicBezTo>
                <a:cubicBezTo>
                  <a:pt x="2989517" y="-15655"/>
                  <a:pt x="3138381" y="9336"/>
                  <a:pt x="3334450" y="0"/>
                </a:cubicBezTo>
                <a:cubicBezTo>
                  <a:pt x="3530519" y="-9336"/>
                  <a:pt x="3522502" y="7635"/>
                  <a:pt x="3687770" y="0"/>
                </a:cubicBezTo>
                <a:cubicBezTo>
                  <a:pt x="3853038" y="-7635"/>
                  <a:pt x="4136632" y="26587"/>
                  <a:pt x="4306078" y="0"/>
                </a:cubicBezTo>
                <a:cubicBezTo>
                  <a:pt x="4475524" y="-26587"/>
                  <a:pt x="4746284" y="53737"/>
                  <a:pt x="4858140" y="0"/>
                </a:cubicBezTo>
                <a:cubicBezTo>
                  <a:pt x="4969996" y="-53737"/>
                  <a:pt x="5189432" y="5969"/>
                  <a:pt x="5476448" y="0"/>
                </a:cubicBezTo>
                <a:cubicBezTo>
                  <a:pt x="5763464" y="-5969"/>
                  <a:pt x="5756399" y="38973"/>
                  <a:pt x="5896015" y="0"/>
                </a:cubicBezTo>
                <a:cubicBezTo>
                  <a:pt x="6035631" y="-38973"/>
                  <a:pt x="6448935" y="56161"/>
                  <a:pt x="6624736" y="0"/>
                </a:cubicBezTo>
                <a:cubicBezTo>
                  <a:pt x="6640177" y="83843"/>
                  <a:pt x="6615779" y="200494"/>
                  <a:pt x="6624736" y="312802"/>
                </a:cubicBezTo>
                <a:cubicBezTo>
                  <a:pt x="6633693" y="425110"/>
                  <a:pt x="6612311" y="528434"/>
                  <a:pt x="6624736" y="665536"/>
                </a:cubicBezTo>
                <a:cubicBezTo>
                  <a:pt x="6357368" y="694767"/>
                  <a:pt x="6305324" y="651220"/>
                  <a:pt x="6072675" y="665536"/>
                </a:cubicBezTo>
                <a:cubicBezTo>
                  <a:pt x="5840026" y="679852"/>
                  <a:pt x="5695834" y="658387"/>
                  <a:pt x="5586861" y="665536"/>
                </a:cubicBezTo>
                <a:cubicBezTo>
                  <a:pt x="5477888" y="672685"/>
                  <a:pt x="5265635" y="600239"/>
                  <a:pt x="5034799" y="665536"/>
                </a:cubicBezTo>
                <a:cubicBezTo>
                  <a:pt x="4803963" y="730833"/>
                  <a:pt x="4744582" y="616844"/>
                  <a:pt x="4615233" y="665536"/>
                </a:cubicBezTo>
                <a:cubicBezTo>
                  <a:pt x="4485884" y="714228"/>
                  <a:pt x="4378732" y="631209"/>
                  <a:pt x="4261913" y="665536"/>
                </a:cubicBezTo>
                <a:cubicBezTo>
                  <a:pt x="4145094" y="699863"/>
                  <a:pt x="3965595" y="656537"/>
                  <a:pt x="3776100" y="665536"/>
                </a:cubicBezTo>
                <a:cubicBezTo>
                  <a:pt x="3586605" y="674535"/>
                  <a:pt x="3320173" y="593818"/>
                  <a:pt x="3157791" y="665536"/>
                </a:cubicBezTo>
                <a:cubicBezTo>
                  <a:pt x="2995409" y="737254"/>
                  <a:pt x="2781030" y="627549"/>
                  <a:pt x="2605729" y="665536"/>
                </a:cubicBezTo>
                <a:cubicBezTo>
                  <a:pt x="2430428" y="703523"/>
                  <a:pt x="2260220" y="615663"/>
                  <a:pt x="2053668" y="665536"/>
                </a:cubicBezTo>
                <a:cubicBezTo>
                  <a:pt x="1847116" y="715409"/>
                  <a:pt x="1808107" y="641176"/>
                  <a:pt x="1700349" y="665536"/>
                </a:cubicBezTo>
                <a:cubicBezTo>
                  <a:pt x="1592591" y="689896"/>
                  <a:pt x="1449962" y="661555"/>
                  <a:pt x="1280782" y="665536"/>
                </a:cubicBezTo>
                <a:cubicBezTo>
                  <a:pt x="1111602" y="669517"/>
                  <a:pt x="1082859" y="660208"/>
                  <a:pt x="927463" y="665536"/>
                </a:cubicBezTo>
                <a:cubicBezTo>
                  <a:pt x="772067" y="670864"/>
                  <a:pt x="636669" y="649332"/>
                  <a:pt x="507896" y="665536"/>
                </a:cubicBezTo>
                <a:cubicBezTo>
                  <a:pt x="379123" y="681740"/>
                  <a:pt x="245924" y="639618"/>
                  <a:pt x="0" y="665536"/>
                </a:cubicBezTo>
                <a:cubicBezTo>
                  <a:pt x="-10493" y="562531"/>
                  <a:pt x="30460" y="443946"/>
                  <a:pt x="0" y="332768"/>
                </a:cubicBezTo>
                <a:cubicBezTo>
                  <a:pt x="-30460" y="221590"/>
                  <a:pt x="4962" y="101350"/>
                  <a:pt x="0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97860099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4000" b="1" dirty="0"/>
              <a:t>Modificazioni emodinamiche</a:t>
            </a:r>
          </a:p>
        </p:txBody>
      </p:sp>
    </p:spTree>
    <p:extLst>
      <p:ext uri="{BB962C8B-B14F-4D97-AF65-F5344CB8AC3E}">
        <p14:creationId xmlns:p14="http://schemas.microsoft.com/office/powerpoint/2010/main" val="7629416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22FE3EAD-D192-8B05-DEEE-0FE0A6611D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5503757"/>
              </p:ext>
            </p:extLst>
          </p:nvPr>
        </p:nvGraphicFramePr>
        <p:xfrm>
          <a:off x="1235968" y="2140064"/>
          <a:ext cx="6720408" cy="222504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val="709668767"/>
                    </a:ext>
                  </a:extLst>
                </a:gridCol>
                <a:gridCol w="1199964">
                  <a:extLst>
                    <a:ext uri="{9D8B030D-6E8A-4147-A177-3AD203B41FA5}">
                      <a16:colId xmlns:a16="http://schemas.microsoft.com/office/drawing/2014/main" val="1378942324"/>
                    </a:ext>
                  </a:extLst>
                </a:gridCol>
                <a:gridCol w="1680102">
                  <a:extLst>
                    <a:ext uri="{9D8B030D-6E8A-4147-A177-3AD203B41FA5}">
                      <a16:colId xmlns:a16="http://schemas.microsoft.com/office/drawing/2014/main" val="3669403046"/>
                    </a:ext>
                  </a:extLst>
                </a:gridCol>
                <a:gridCol w="1680102">
                  <a:extLst>
                    <a:ext uri="{9D8B030D-6E8A-4147-A177-3AD203B41FA5}">
                      <a16:colId xmlns:a16="http://schemas.microsoft.com/office/drawing/2014/main" val="39242601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Parametro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Gravidanza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Obesità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Associate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56648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Volume riserva inspiratoria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↓↓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↓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38712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volume riserva espiratoria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↓↓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↓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49165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Capacità funzionale residua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↓↓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↓↓↓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↓↓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7507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PaO2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↓↓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↓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2824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PaCO2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↓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7712894"/>
                  </a:ext>
                </a:extLst>
              </a:tr>
            </a:tbl>
          </a:graphicData>
        </a:graphic>
      </p:graphicFrame>
      <p:sp>
        <p:nvSpPr>
          <p:cNvPr id="2" name="Titolo 1">
            <a:extLst>
              <a:ext uri="{FF2B5EF4-FFF2-40B4-BE49-F238E27FC236}">
                <a16:creationId xmlns:a16="http://schemas.microsoft.com/office/drawing/2014/main" id="{1C7FAA20-0679-7725-406E-A95C90275E05}"/>
              </a:ext>
            </a:extLst>
          </p:cNvPr>
          <p:cNvSpPr txBox="1">
            <a:spLocks/>
          </p:cNvSpPr>
          <p:nvPr/>
        </p:nvSpPr>
        <p:spPr>
          <a:xfrm>
            <a:off x="1713123" y="733398"/>
            <a:ext cx="5751934" cy="665536"/>
          </a:xfrm>
          <a:custGeom>
            <a:avLst/>
            <a:gdLst>
              <a:gd name="connsiteX0" fmla="*/ 0 w 5751934"/>
              <a:gd name="connsiteY0" fmla="*/ 0 h 665536"/>
              <a:gd name="connsiteX1" fmla="*/ 690232 w 5751934"/>
              <a:gd name="connsiteY1" fmla="*/ 0 h 665536"/>
              <a:gd name="connsiteX2" fmla="*/ 1092867 w 5751934"/>
              <a:gd name="connsiteY2" fmla="*/ 0 h 665536"/>
              <a:gd name="connsiteX3" fmla="*/ 1553022 w 5751934"/>
              <a:gd name="connsiteY3" fmla="*/ 0 h 665536"/>
              <a:gd name="connsiteX4" fmla="*/ 2243254 w 5751934"/>
              <a:gd name="connsiteY4" fmla="*/ 0 h 665536"/>
              <a:gd name="connsiteX5" fmla="*/ 2818448 w 5751934"/>
              <a:gd name="connsiteY5" fmla="*/ 0 h 665536"/>
              <a:gd name="connsiteX6" fmla="*/ 3221083 w 5751934"/>
              <a:gd name="connsiteY6" fmla="*/ 0 h 665536"/>
              <a:gd name="connsiteX7" fmla="*/ 3623718 w 5751934"/>
              <a:gd name="connsiteY7" fmla="*/ 0 h 665536"/>
              <a:gd name="connsiteX8" fmla="*/ 4313951 w 5751934"/>
              <a:gd name="connsiteY8" fmla="*/ 0 h 665536"/>
              <a:gd name="connsiteX9" fmla="*/ 5004183 w 5751934"/>
              <a:gd name="connsiteY9" fmla="*/ 0 h 665536"/>
              <a:gd name="connsiteX10" fmla="*/ 5751934 w 5751934"/>
              <a:gd name="connsiteY10" fmla="*/ 0 h 665536"/>
              <a:gd name="connsiteX11" fmla="*/ 5751934 w 5751934"/>
              <a:gd name="connsiteY11" fmla="*/ 326113 h 665536"/>
              <a:gd name="connsiteX12" fmla="*/ 5751934 w 5751934"/>
              <a:gd name="connsiteY12" fmla="*/ 665536 h 665536"/>
              <a:gd name="connsiteX13" fmla="*/ 5234260 w 5751934"/>
              <a:gd name="connsiteY13" fmla="*/ 665536 h 665536"/>
              <a:gd name="connsiteX14" fmla="*/ 4659067 w 5751934"/>
              <a:gd name="connsiteY14" fmla="*/ 665536 h 665536"/>
              <a:gd name="connsiteX15" fmla="*/ 3968834 w 5751934"/>
              <a:gd name="connsiteY15" fmla="*/ 665536 h 665536"/>
              <a:gd name="connsiteX16" fmla="*/ 3508680 w 5751934"/>
              <a:gd name="connsiteY16" fmla="*/ 665536 h 665536"/>
              <a:gd name="connsiteX17" fmla="*/ 2991006 w 5751934"/>
              <a:gd name="connsiteY17" fmla="*/ 665536 h 665536"/>
              <a:gd name="connsiteX18" fmla="*/ 2358293 w 5751934"/>
              <a:gd name="connsiteY18" fmla="*/ 665536 h 665536"/>
              <a:gd name="connsiteX19" fmla="*/ 1725580 w 5751934"/>
              <a:gd name="connsiteY19" fmla="*/ 665536 h 665536"/>
              <a:gd name="connsiteX20" fmla="*/ 1322945 w 5751934"/>
              <a:gd name="connsiteY20" fmla="*/ 665536 h 665536"/>
              <a:gd name="connsiteX21" fmla="*/ 862790 w 5751934"/>
              <a:gd name="connsiteY21" fmla="*/ 665536 h 665536"/>
              <a:gd name="connsiteX22" fmla="*/ 0 w 5751934"/>
              <a:gd name="connsiteY22" fmla="*/ 665536 h 665536"/>
              <a:gd name="connsiteX23" fmla="*/ 0 w 5751934"/>
              <a:gd name="connsiteY23" fmla="*/ 352734 h 665536"/>
              <a:gd name="connsiteX24" fmla="*/ 0 w 5751934"/>
              <a:gd name="connsiteY24" fmla="*/ 0 h 665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751934" h="665536" fill="none" extrusionOk="0">
                <a:moveTo>
                  <a:pt x="0" y="0"/>
                </a:moveTo>
                <a:cubicBezTo>
                  <a:pt x="308301" y="-33573"/>
                  <a:pt x="533271" y="24665"/>
                  <a:pt x="690232" y="0"/>
                </a:cubicBezTo>
                <a:cubicBezTo>
                  <a:pt x="847193" y="-24665"/>
                  <a:pt x="982500" y="33573"/>
                  <a:pt x="1092867" y="0"/>
                </a:cubicBezTo>
                <a:cubicBezTo>
                  <a:pt x="1203235" y="-33573"/>
                  <a:pt x="1337293" y="31178"/>
                  <a:pt x="1553022" y="0"/>
                </a:cubicBezTo>
                <a:cubicBezTo>
                  <a:pt x="1768751" y="-31178"/>
                  <a:pt x="1994034" y="14246"/>
                  <a:pt x="2243254" y="0"/>
                </a:cubicBezTo>
                <a:cubicBezTo>
                  <a:pt x="2492474" y="-14246"/>
                  <a:pt x="2637454" y="54289"/>
                  <a:pt x="2818448" y="0"/>
                </a:cubicBezTo>
                <a:cubicBezTo>
                  <a:pt x="2999442" y="-54289"/>
                  <a:pt x="3102512" y="6958"/>
                  <a:pt x="3221083" y="0"/>
                </a:cubicBezTo>
                <a:cubicBezTo>
                  <a:pt x="3339655" y="-6958"/>
                  <a:pt x="3467406" y="37718"/>
                  <a:pt x="3623718" y="0"/>
                </a:cubicBezTo>
                <a:cubicBezTo>
                  <a:pt x="3780030" y="-37718"/>
                  <a:pt x="4077802" y="68803"/>
                  <a:pt x="4313951" y="0"/>
                </a:cubicBezTo>
                <a:cubicBezTo>
                  <a:pt x="4550100" y="-68803"/>
                  <a:pt x="4849485" y="4884"/>
                  <a:pt x="5004183" y="0"/>
                </a:cubicBezTo>
                <a:cubicBezTo>
                  <a:pt x="5158881" y="-4884"/>
                  <a:pt x="5381166" y="60176"/>
                  <a:pt x="5751934" y="0"/>
                </a:cubicBezTo>
                <a:cubicBezTo>
                  <a:pt x="5777345" y="124302"/>
                  <a:pt x="5717335" y="168845"/>
                  <a:pt x="5751934" y="326113"/>
                </a:cubicBezTo>
                <a:cubicBezTo>
                  <a:pt x="5786533" y="483381"/>
                  <a:pt x="5714014" y="525231"/>
                  <a:pt x="5751934" y="665536"/>
                </a:cubicBezTo>
                <a:cubicBezTo>
                  <a:pt x="5522289" y="709160"/>
                  <a:pt x="5378346" y="653643"/>
                  <a:pt x="5234260" y="665536"/>
                </a:cubicBezTo>
                <a:cubicBezTo>
                  <a:pt x="5090174" y="677429"/>
                  <a:pt x="4787528" y="598636"/>
                  <a:pt x="4659067" y="665536"/>
                </a:cubicBezTo>
                <a:cubicBezTo>
                  <a:pt x="4530606" y="732436"/>
                  <a:pt x="4267846" y="665013"/>
                  <a:pt x="3968834" y="665536"/>
                </a:cubicBezTo>
                <a:cubicBezTo>
                  <a:pt x="3669822" y="666059"/>
                  <a:pt x="3622211" y="634697"/>
                  <a:pt x="3508680" y="665536"/>
                </a:cubicBezTo>
                <a:cubicBezTo>
                  <a:pt x="3395149" y="696375"/>
                  <a:pt x="3117559" y="613316"/>
                  <a:pt x="2991006" y="665536"/>
                </a:cubicBezTo>
                <a:cubicBezTo>
                  <a:pt x="2864453" y="717756"/>
                  <a:pt x="2595553" y="614281"/>
                  <a:pt x="2358293" y="665536"/>
                </a:cubicBezTo>
                <a:cubicBezTo>
                  <a:pt x="2121033" y="716791"/>
                  <a:pt x="1902598" y="648330"/>
                  <a:pt x="1725580" y="665536"/>
                </a:cubicBezTo>
                <a:cubicBezTo>
                  <a:pt x="1548562" y="682742"/>
                  <a:pt x="1449854" y="622921"/>
                  <a:pt x="1322945" y="665536"/>
                </a:cubicBezTo>
                <a:cubicBezTo>
                  <a:pt x="1196036" y="708151"/>
                  <a:pt x="989760" y="644651"/>
                  <a:pt x="862790" y="665536"/>
                </a:cubicBezTo>
                <a:cubicBezTo>
                  <a:pt x="735821" y="686421"/>
                  <a:pt x="284347" y="627166"/>
                  <a:pt x="0" y="665536"/>
                </a:cubicBezTo>
                <a:cubicBezTo>
                  <a:pt x="-32638" y="564997"/>
                  <a:pt x="32894" y="449664"/>
                  <a:pt x="0" y="352734"/>
                </a:cubicBezTo>
                <a:cubicBezTo>
                  <a:pt x="-32894" y="255804"/>
                  <a:pt x="36354" y="107668"/>
                  <a:pt x="0" y="0"/>
                </a:cubicBezTo>
                <a:close/>
              </a:path>
              <a:path w="5751934" h="665536" stroke="0" extrusionOk="0">
                <a:moveTo>
                  <a:pt x="0" y="0"/>
                </a:moveTo>
                <a:cubicBezTo>
                  <a:pt x="107479" y="-1922"/>
                  <a:pt x="299818" y="5337"/>
                  <a:pt x="460155" y="0"/>
                </a:cubicBezTo>
                <a:cubicBezTo>
                  <a:pt x="620492" y="-5337"/>
                  <a:pt x="695267" y="23221"/>
                  <a:pt x="862790" y="0"/>
                </a:cubicBezTo>
                <a:cubicBezTo>
                  <a:pt x="1030313" y="-23221"/>
                  <a:pt x="1180589" y="29174"/>
                  <a:pt x="1380464" y="0"/>
                </a:cubicBezTo>
                <a:cubicBezTo>
                  <a:pt x="1580339" y="-29174"/>
                  <a:pt x="1803012" y="59047"/>
                  <a:pt x="1955658" y="0"/>
                </a:cubicBezTo>
                <a:cubicBezTo>
                  <a:pt x="2108304" y="-59047"/>
                  <a:pt x="2190060" y="30353"/>
                  <a:pt x="2358293" y="0"/>
                </a:cubicBezTo>
                <a:cubicBezTo>
                  <a:pt x="2526527" y="-30353"/>
                  <a:pt x="2773292" y="28969"/>
                  <a:pt x="2933486" y="0"/>
                </a:cubicBezTo>
                <a:cubicBezTo>
                  <a:pt x="3093680" y="-28969"/>
                  <a:pt x="3255023" y="50720"/>
                  <a:pt x="3566199" y="0"/>
                </a:cubicBezTo>
                <a:cubicBezTo>
                  <a:pt x="3877375" y="-50720"/>
                  <a:pt x="3868153" y="20317"/>
                  <a:pt x="3968834" y="0"/>
                </a:cubicBezTo>
                <a:cubicBezTo>
                  <a:pt x="4069515" y="-20317"/>
                  <a:pt x="4440211" y="18773"/>
                  <a:pt x="4601547" y="0"/>
                </a:cubicBezTo>
                <a:cubicBezTo>
                  <a:pt x="4762883" y="-18773"/>
                  <a:pt x="4899694" y="3311"/>
                  <a:pt x="5176741" y="0"/>
                </a:cubicBezTo>
                <a:cubicBezTo>
                  <a:pt x="5453788" y="-3311"/>
                  <a:pt x="5626878" y="25280"/>
                  <a:pt x="5751934" y="0"/>
                </a:cubicBezTo>
                <a:cubicBezTo>
                  <a:pt x="5774861" y="139044"/>
                  <a:pt x="5718531" y="209983"/>
                  <a:pt x="5751934" y="319457"/>
                </a:cubicBezTo>
                <a:cubicBezTo>
                  <a:pt x="5785337" y="428931"/>
                  <a:pt x="5718204" y="510096"/>
                  <a:pt x="5751934" y="665536"/>
                </a:cubicBezTo>
                <a:cubicBezTo>
                  <a:pt x="5558723" y="686274"/>
                  <a:pt x="5342150" y="661163"/>
                  <a:pt x="5234260" y="665536"/>
                </a:cubicBezTo>
                <a:cubicBezTo>
                  <a:pt x="5126370" y="669909"/>
                  <a:pt x="4868642" y="600797"/>
                  <a:pt x="4544028" y="665536"/>
                </a:cubicBezTo>
                <a:cubicBezTo>
                  <a:pt x="4219414" y="730275"/>
                  <a:pt x="4138901" y="642694"/>
                  <a:pt x="3853796" y="665536"/>
                </a:cubicBezTo>
                <a:cubicBezTo>
                  <a:pt x="3568691" y="688378"/>
                  <a:pt x="3557650" y="608167"/>
                  <a:pt x="3336122" y="665536"/>
                </a:cubicBezTo>
                <a:cubicBezTo>
                  <a:pt x="3114594" y="722905"/>
                  <a:pt x="3035371" y="659293"/>
                  <a:pt x="2760928" y="665536"/>
                </a:cubicBezTo>
                <a:cubicBezTo>
                  <a:pt x="2486485" y="671779"/>
                  <a:pt x="2510659" y="615312"/>
                  <a:pt x="2300774" y="665536"/>
                </a:cubicBezTo>
                <a:cubicBezTo>
                  <a:pt x="2090889" y="715760"/>
                  <a:pt x="2008964" y="647695"/>
                  <a:pt x="1898138" y="665536"/>
                </a:cubicBezTo>
                <a:cubicBezTo>
                  <a:pt x="1787312" y="683377"/>
                  <a:pt x="1488108" y="639697"/>
                  <a:pt x="1380464" y="665536"/>
                </a:cubicBezTo>
                <a:cubicBezTo>
                  <a:pt x="1272820" y="691375"/>
                  <a:pt x="1015544" y="627971"/>
                  <a:pt x="747751" y="665536"/>
                </a:cubicBezTo>
                <a:cubicBezTo>
                  <a:pt x="479958" y="703101"/>
                  <a:pt x="201011" y="577598"/>
                  <a:pt x="0" y="665536"/>
                </a:cubicBezTo>
                <a:cubicBezTo>
                  <a:pt x="-20748" y="587072"/>
                  <a:pt x="38156" y="421853"/>
                  <a:pt x="0" y="332768"/>
                </a:cubicBezTo>
                <a:cubicBezTo>
                  <a:pt x="-38156" y="243683"/>
                  <a:pt x="21668" y="156593"/>
                  <a:pt x="0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97860099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4000" b="1" dirty="0"/>
              <a:t>Modificazioni respiratorie</a:t>
            </a:r>
          </a:p>
        </p:txBody>
      </p:sp>
    </p:spTree>
    <p:extLst>
      <p:ext uri="{BB962C8B-B14F-4D97-AF65-F5344CB8AC3E}">
        <p14:creationId xmlns:p14="http://schemas.microsoft.com/office/powerpoint/2010/main" val="15019497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F1E259-558F-0277-0C9F-3877E43C7F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9730EC7D-9771-76B3-3C1C-A4F14A954F1E}"/>
              </a:ext>
            </a:extLst>
          </p:cNvPr>
          <p:cNvSpPr txBox="1">
            <a:spLocks/>
          </p:cNvSpPr>
          <p:nvPr/>
        </p:nvSpPr>
        <p:spPr>
          <a:xfrm>
            <a:off x="1547664" y="733398"/>
            <a:ext cx="6099237" cy="665536"/>
          </a:xfrm>
          <a:custGeom>
            <a:avLst/>
            <a:gdLst>
              <a:gd name="connsiteX0" fmla="*/ 0 w 6099237"/>
              <a:gd name="connsiteY0" fmla="*/ 0 h 665536"/>
              <a:gd name="connsiteX1" fmla="*/ 615468 w 6099237"/>
              <a:gd name="connsiteY1" fmla="*/ 0 h 665536"/>
              <a:gd name="connsiteX2" fmla="*/ 1291929 w 6099237"/>
              <a:gd name="connsiteY2" fmla="*/ 0 h 665536"/>
              <a:gd name="connsiteX3" fmla="*/ 1846405 w 6099237"/>
              <a:gd name="connsiteY3" fmla="*/ 0 h 665536"/>
              <a:gd name="connsiteX4" fmla="*/ 2217904 w 6099237"/>
              <a:gd name="connsiteY4" fmla="*/ 0 h 665536"/>
              <a:gd name="connsiteX5" fmla="*/ 2589403 w 6099237"/>
              <a:gd name="connsiteY5" fmla="*/ 0 h 665536"/>
              <a:gd name="connsiteX6" fmla="*/ 3265864 w 6099237"/>
              <a:gd name="connsiteY6" fmla="*/ 0 h 665536"/>
              <a:gd name="connsiteX7" fmla="*/ 3942325 w 6099237"/>
              <a:gd name="connsiteY7" fmla="*/ 0 h 665536"/>
              <a:gd name="connsiteX8" fmla="*/ 4618786 w 6099237"/>
              <a:gd name="connsiteY8" fmla="*/ 0 h 665536"/>
              <a:gd name="connsiteX9" fmla="*/ 5112270 w 6099237"/>
              <a:gd name="connsiteY9" fmla="*/ 0 h 665536"/>
              <a:gd name="connsiteX10" fmla="*/ 5483769 w 6099237"/>
              <a:gd name="connsiteY10" fmla="*/ 0 h 665536"/>
              <a:gd name="connsiteX11" fmla="*/ 6099237 w 6099237"/>
              <a:gd name="connsiteY11" fmla="*/ 0 h 665536"/>
              <a:gd name="connsiteX12" fmla="*/ 6099237 w 6099237"/>
              <a:gd name="connsiteY12" fmla="*/ 346079 h 665536"/>
              <a:gd name="connsiteX13" fmla="*/ 6099237 w 6099237"/>
              <a:gd name="connsiteY13" fmla="*/ 665536 h 665536"/>
              <a:gd name="connsiteX14" fmla="*/ 5422776 w 6099237"/>
              <a:gd name="connsiteY14" fmla="*/ 665536 h 665536"/>
              <a:gd name="connsiteX15" fmla="*/ 4929292 w 6099237"/>
              <a:gd name="connsiteY15" fmla="*/ 665536 h 665536"/>
              <a:gd name="connsiteX16" fmla="*/ 4313824 w 6099237"/>
              <a:gd name="connsiteY16" fmla="*/ 665536 h 665536"/>
              <a:gd name="connsiteX17" fmla="*/ 3698356 w 6099237"/>
              <a:gd name="connsiteY17" fmla="*/ 665536 h 665536"/>
              <a:gd name="connsiteX18" fmla="*/ 3326857 w 6099237"/>
              <a:gd name="connsiteY18" fmla="*/ 665536 h 665536"/>
              <a:gd name="connsiteX19" fmla="*/ 2894365 w 6099237"/>
              <a:gd name="connsiteY19" fmla="*/ 665536 h 665536"/>
              <a:gd name="connsiteX20" fmla="*/ 2522866 w 6099237"/>
              <a:gd name="connsiteY20" fmla="*/ 665536 h 665536"/>
              <a:gd name="connsiteX21" fmla="*/ 2151367 w 6099237"/>
              <a:gd name="connsiteY21" fmla="*/ 665536 h 665536"/>
              <a:gd name="connsiteX22" fmla="*/ 1779868 w 6099237"/>
              <a:gd name="connsiteY22" fmla="*/ 665536 h 665536"/>
              <a:gd name="connsiteX23" fmla="*/ 1408369 w 6099237"/>
              <a:gd name="connsiteY23" fmla="*/ 665536 h 665536"/>
              <a:gd name="connsiteX24" fmla="*/ 853893 w 6099237"/>
              <a:gd name="connsiteY24" fmla="*/ 665536 h 665536"/>
              <a:gd name="connsiteX25" fmla="*/ 0 w 6099237"/>
              <a:gd name="connsiteY25" fmla="*/ 665536 h 665536"/>
              <a:gd name="connsiteX26" fmla="*/ 0 w 6099237"/>
              <a:gd name="connsiteY26" fmla="*/ 352734 h 665536"/>
              <a:gd name="connsiteX27" fmla="*/ 0 w 6099237"/>
              <a:gd name="connsiteY27" fmla="*/ 0 h 665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099237" h="665536" fill="none" extrusionOk="0">
                <a:moveTo>
                  <a:pt x="0" y="0"/>
                </a:moveTo>
                <a:cubicBezTo>
                  <a:pt x="160267" y="-26573"/>
                  <a:pt x="393979" y="10405"/>
                  <a:pt x="615468" y="0"/>
                </a:cubicBezTo>
                <a:cubicBezTo>
                  <a:pt x="836957" y="-10405"/>
                  <a:pt x="1017417" y="16287"/>
                  <a:pt x="1291929" y="0"/>
                </a:cubicBezTo>
                <a:cubicBezTo>
                  <a:pt x="1566441" y="-16287"/>
                  <a:pt x="1611791" y="28441"/>
                  <a:pt x="1846405" y="0"/>
                </a:cubicBezTo>
                <a:cubicBezTo>
                  <a:pt x="2081019" y="-28441"/>
                  <a:pt x="2069178" y="37781"/>
                  <a:pt x="2217904" y="0"/>
                </a:cubicBezTo>
                <a:cubicBezTo>
                  <a:pt x="2366630" y="-37781"/>
                  <a:pt x="2418537" y="37931"/>
                  <a:pt x="2589403" y="0"/>
                </a:cubicBezTo>
                <a:cubicBezTo>
                  <a:pt x="2760269" y="-37931"/>
                  <a:pt x="2960468" y="61914"/>
                  <a:pt x="3265864" y="0"/>
                </a:cubicBezTo>
                <a:cubicBezTo>
                  <a:pt x="3571260" y="-61914"/>
                  <a:pt x="3776218" y="14253"/>
                  <a:pt x="3942325" y="0"/>
                </a:cubicBezTo>
                <a:cubicBezTo>
                  <a:pt x="4108432" y="-14253"/>
                  <a:pt x="4419815" y="75284"/>
                  <a:pt x="4618786" y="0"/>
                </a:cubicBezTo>
                <a:cubicBezTo>
                  <a:pt x="4817757" y="-75284"/>
                  <a:pt x="4931402" y="42939"/>
                  <a:pt x="5112270" y="0"/>
                </a:cubicBezTo>
                <a:cubicBezTo>
                  <a:pt x="5293138" y="-42939"/>
                  <a:pt x="5327350" y="43008"/>
                  <a:pt x="5483769" y="0"/>
                </a:cubicBezTo>
                <a:cubicBezTo>
                  <a:pt x="5640188" y="-43008"/>
                  <a:pt x="5842126" y="23463"/>
                  <a:pt x="6099237" y="0"/>
                </a:cubicBezTo>
                <a:cubicBezTo>
                  <a:pt x="6107277" y="115584"/>
                  <a:pt x="6084088" y="231519"/>
                  <a:pt x="6099237" y="346079"/>
                </a:cubicBezTo>
                <a:cubicBezTo>
                  <a:pt x="6114386" y="460639"/>
                  <a:pt x="6084293" y="519012"/>
                  <a:pt x="6099237" y="665536"/>
                </a:cubicBezTo>
                <a:cubicBezTo>
                  <a:pt x="5844862" y="719269"/>
                  <a:pt x="5752878" y="596038"/>
                  <a:pt x="5422776" y="665536"/>
                </a:cubicBezTo>
                <a:cubicBezTo>
                  <a:pt x="5092674" y="735034"/>
                  <a:pt x="5153575" y="648615"/>
                  <a:pt x="4929292" y="665536"/>
                </a:cubicBezTo>
                <a:cubicBezTo>
                  <a:pt x="4705009" y="682457"/>
                  <a:pt x="4554312" y="636099"/>
                  <a:pt x="4313824" y="665536"/>
                </a:cubicBezTo>
                <a:cubicBezTo>
                  <a:pt x="4073336" y="694973"/>
                  <a:pt x="3916752" y="619996"/>
                  <a:pt x="3698356" y="665536"/>
                </a:cubicBezTo>
                <a:cubicBezTo>
                  <a:pt x="3479960" y="711076"/>
                  <a:pt x="3497539" y="656456"/>
                  <a:pt x="3326857" y="665536"/>
                </a:cubicBezTo>
                <a:cubicBezTo>
                  <a:pt x="3156175" y="674616"/>
                  <a:pt x="3010764" y="644362"/>
                  <a:pt x="2894365" y="665536"/>
                </a:cubicBezTo>
                <a:cubicBezTo>
                  <a:pt x="2777966" y="686710"/>
                  <a:pt x="2696651" y="636064"/>
                  <a:pt x="2522866" y="665536"/>
                </a:cubicBezTo>
                <a:cubicBezTo>
                  <a:pt x="2349081" y="695008"/>
                  <a:pt x="2318618" y="663213"/>
                  <a:pt x="2151367" y="665536"/>
                </a:cubicBezTo>
                <a:cubicBezTo>
                  <a:pt x="1984116" y="667859"/>
                  <a:pt x="1881156" y="647313"/>
                  <a:pt x="1779868" y="665536"/>
                </a:cubicBezTo>
                <a:cubicBezTo>
                  <a:pt x="1678580" y="683759"/>
                  <a:pt x="1543683" y="663621"/>
                  <a:pt x="1408369" y="665536"/>
                </a:cubicBezTo>
                <a:cubicBezTo>
                  <a:pt x="1273055" y="667451"/>
                  <a:pt x="1075374" y="652352"/>
                  <a:pt x="853893" y="665536"/>
                </a:cubicBezTo>
                <a:cubicBezTo>
                  <a:pt x="632412" y="678720"/>
                  <a:pt x="384879" y="615688"/>
                  <a:pt x="0" y="665536"/>
                </a:cubicBezTo>
                <a:cubicBezTo>
                  <a:pt x="-17029" y="602404"/>
                  <a:pt x="23914" y="482536"/>
                  <a:pt x="0" y="352734"/>
                </a:cubicBezTo>
                <a:cubicBezTo>
                  <a:pt x="-23914" y="222932"/>
                  <a:pt x="33291" y="174215"/>
                  <a:pt x="0" y="0"/>
                </a:cubicBezTo>
                <a:close/>
              </a:path>
              <a:path w="6099237" h="665536" stroke="0" extrusionOk="0">
                <a:moveTo>
                  <a:pt x="0" y="0"/>
                </a:moveTo>
                <a:cubicBezTo>
                  <a:pt x="102097" y="-17654"/>
                  <a:pt x="282332" y="35704"/>
                  <a:pt x="432491" y="0"/>
                </a:cubicBezTo>
                <a:cubicBezTo>
                  <a:pt x="582650" y="-35704"/>
                  <a:pt x="643561" y="1177"/>
                  <a:pt x="803990" y="0"/>
                </a:cubicBezTo>
                <a:cubicBezTo>
                  <a:pt x="964419" y="-1177"/>
                  <a:pt x="1121437" y="36450"/>
                  <a:pt x="1297474" y="0"/>
                </a:cubicBezTo>
                <a:cubicBezTo>
                  <a:pt x="1473511" y="-36450"/>
                  <a:pt x="1580282" y="66426"/>
                  <a:pt x="1851950" y="0"/>
                </a:cubicBezTo>
                <a:cubicBezTo>
                  <a:pt x="2123618" y="-66426"/>
                  <a:pt x="2067075" y="6656"/>
                  <a:pt x="2223449" y="0"/>
                </a:cubicBezTo>
                <a:cubicBezTo>
                  <a:pt x="2379823" y="-6656"/>
                  <a:pt x="2607883" y="9906"/>
                  <a:pt x="2777925" y="0"/>
                </a:cubicBezTo>
                <a:cubicBezTo>
                  <a:pt x="2947967" y="-9906"/>
                  <a:pt x="3093968" y="46413"/>
                  <a:pt x="3393394" y="0"/>
                </a:cubicBezTo>
                <a:cubicBezTo>
                  <a:pt x="3692820" y="-46413"/>
                  <a:pt x="3654869" y="11037"/>
                  <a:pt x="3764893" y="0"/>
                </a:cubicBezTo>
                <a:cubicBezTo>
                  <a:pt x="3874917" y="-11037"/>
                  <a:pt x="4230548" y="16707"/>
                  <a:pt x="4380361" y="0"/>
                </a:cubicBezTo>
                <a:cubicBezTo>
                  <a:pt x="4530174" y="-16707"/>
                  <a:pt x="4806656" y="46273"/>
                  <a:pt x="4934837" y="0"/>
                </a:cubicBezTo>
                <a:cubicBezTo>
                  <a:pt x="5063018" y="-46273"/>
                  <a:pt x="5276719" y="25402"/>
                  <a:pt x="5550306" y="0"/>
                </a:cubicBezTo>
                <a:cubicBezTo>
                  <a:pt x="5823893" y="-25402"/>
                  <a:pt x="5900662" y="47102"/>
                  <a:pt x="6099237" y="0"/>
                </a:cubicBezTo>
                <a:cubicBezTo>
                  <a:pt x="6136497" y="104350"/>
                  <a:pt x="6066510" y="198840"/>
                  <a:pt x="6099237" y="312802"/>
                </a:cubicBezTo>
                <a:cubicBezTo>
                  <a:pt x="6131964" y="426764"/>
                  <a:pt x="6073933" y="492396"/>
                  <a:pt x="6099237" y="665536"/>
                </a:cubicBezTo>
                <a:cubicBezTo>
                  <a:pt x="5872467" y="722112"/>
                  <a:pt x="5688955" y="632186"/>
                  <a:pt x="5544761" y="665536"/>
                </a:cubicBezTo>
                <a:cubicBezTo>
                  <a:pt x="5400567" y="698886"/>
                  <a:pt x="5176169" y="637220"/>
                  <a:pt x="4868300" y="665536"/>
                </a:cubicBezTo>
                <a:cubicBezTo>
                  <a:pt x="4560431" y="693852"/>
                  <a:pt x="4549070" y="609135"/>
                  <a:pt x="4374816" y="665536"/>
                </a:cubicBezTo>
                <a:cubicBezTo>
                  <a:pt x="4200562" y="721937"/>
                  <a:pt x="3981559" y="600669"/>
                  <a:pt x="3820340" y="665536"/>
                </a:cubicBezTo>
                <a:cubicBezTo>
                  <a:pt x="3659121" y="730403"/>
                  <a:pt x="3602893" y="638421"/>
                  <a:pt x="3387849" y="665536"/>
                </a:cubicBezTo>
                <a:cubicBezTo>
                  <a:pt x="3172805" y="692651"/>
                  <a:pt x="3153246" y="627101"/>
                  <a:pt x="3016350" y="665536"/>
                </a:cubicBezTo>
                <a:cubicBezTo>
                  <a:pt x="2879454" y="703971"/>
                  <a:pt x="2645778" y="640042"/>
                  <a:pt x="2522866" y="665536"/>
                </a:cubicBezTo>
                <a:cubicBezTo>
                  <a:pt x="2399954" y="691030"/>
                  <a:pt x="2034578" y="627674"/>
                  <a:pt x="1907398" y="665536"/>
                </a:cubicBezTo>
                <a:cubicBezTo>
                  <a:pt x="1780218" y="703398"/>
                  <a:pt x="1554349" y="615616"/>
                  <a:pt x="1352922" y="665536"/>
                </a:cubicBezTo>
                <a:cubicBezTo>
                  <a:pt x="1151495" y="715456"/>
                  <a:pt x="928966" y="630201"/>
                  <a:pt x="798446" y="665536"/>
                </a:cubicBezTo>
                <a:cubicBezTo>
                  <a:pt x="667926" y="700871"/>
                  <a:pt x="169039" y="633383"/>
                  <a:pt x="0" y="665536"/>
                </a:cubicBezTo>
                <a:cubicBezTo>
                  <a:pt x="-18425" y="549490"/>
                  <a:pt x="28773" y="472028"/>
                  <a:pt x="0" y="346079"/>
                </a:cubicBezTo>
                <a:cubicBezTo>
                  <a:pt x="-28773" y="220130"/>
                  <a:pt x="9164" y="160401"/>
                  <a:pt x="0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97860099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4000" b="1" dirty="0"/>
              <a:t>Modificazioni metaboliche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2EFBE34-E2EF-2379-1DCA-E9D9B0C75F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955303"/>
          </a:xfrm>
        </p:spPr>
        <p:txBody>
          <a:bodyPr/>
          <a:lstStyle/>
          <a:p>
            <a:r>
              <a:rPr lang="it-IT" dirty="0" err="1"/>
              <a:t>iperinsulinemia</a:t>
            </a:r>
            <a:r>
              <a:rPr lang="it-IT" dirty="0"/>
              <a:t> + ↑ resistenza all’insulina → DM tipo II</a:t>
            </a:r>
          </a:p>
          <a:p>
            <a:r>
              <a:rPr lang="it-IT" dirty="0"/>
              <a:t>alterazioni stato coagulativo → ipercoagulabilità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E8B0738D-C928-3275-DCCF-F2EE68A23BF9}"/>
              </a:ext>
            </a:extLst>
          </p:cNvPr>
          <p:cNvSpPr txBox="1">
            <a:spLocks/>
          </p:cNvSpPr>
          <p:nvPr/>
        </p:nvSpPr>
        <p:spPr>
          <a:xfrm>
            <a:off x="2483768" y="2944143"/>
            <a:ext cx="4123370" cy="781868"/>
          </a:xfrm>
          <a:custGeom>
            <a:avLst/>
            <a:gdLst>
              <a:gd name="connsiteX0" fmla="*/ 0 w 4123370"/>
              <a:gd name="connsiteY0" fmla="*/ 0 h 781868"/>
              <a:gd name="connsiteX1" fmla="*/ 506585 w 4123370"/>
              <a:gd name="connsiteY1" fmla="*/ 0 h 781868"/>
              <a:gd name="connsiteX2" fmla="*/ 1054405 w 4123370"/>
              <a:gd name="connsiteY2" fmla="*/ 0 h 781868"/>
              <a:gd name="connsiteX3" fmla="*/ 1643457 w 4123370"/>
              <a:gd name="connsiteY3" fmla="*/ 0 h 781868"/>
              <a:gd name="connsiteX4" fmla="*/ 2273744 w 4123370"/>
              <a:gd name="connsiteY4" fmla="*/ 0 h 781868"/>
              <a:gd name="connsiteX5" fmla="*/ 2780329 w 4123370"/>
              <a:gd name="connsiteY5" fmla="*/ 0 h 781868"/>
              <a:gd name="connsiteX6" fmla="*/ 3451850 w 4123370"/>
              <a:gd name="connsiteY6" fmla="*/ 0 h 781868"/>
              <a:gd name="connsiteX7" fmla="*/ 4123370 w 4123370"/>
              <a:gd name="connsiteY7" fmla="*/ 0 h 781868"/>
              <a:gd name="connsiteX8" fmla="*/ 4123370 w 4123370"/>
              <a:gd name="connsiteY8" fmla="*/ 375297 h 781868"/>
              <a:gd name="connsiteX9" fmla="*/ 4123370 w 4123370"/>
              <a:gd name="connsiteY9" fmla="*/ 781868 h 781868"/>
              <a:gd name="connsiteX10" fmla="*/ 3616785 w 4123370"/>
              <a:gd name="connsiteY10" fmla="*/ 781868 h 781868"/>
              <a:gd name="connsiteX11" fmla="*/ 3151433 w 4123370"/>
              <a:gd name="connsiteY11" fmla="*/ 781868 h 781868"/>
              <a:gd name="connsiteX12" fmla="*/ 2686081 w 4123370"/>
              <a:gd name="connsiteY12" fmla="*/ 781868 h 781868"/>
              <a:gd name="connsiteX13" fmla="*/ 2055794 w 4123370"/>
              <a:gd name="connsiteY13" fmla="*/ 781868 h 781868"/>
              <a:gd name="connsiteX14" fmla="*/ 1384274 w 4123370"/>
              <a:gd name="connsiteY14" fmla="*/ 781868 h 781868"/>
              <a:gd name="connsiteX15" fmla="*/ 877689 w 4123370"/>
              <a:gd name="connsiteY15" fmla="*/ 781868 h 781868"/>
              <a:gd name="connsiteX16" fmla="*/ 0 w 4123370"/>
              <a:gd name="connsiteY16" fmla="*/ 781868 h 781868"/>
              <a:gd name="connsiteX17" fmla="*/ 0 w 4123370"/>
              <a:gd name="connsiteY17" fmla="*/ 375297 h 781868"/>
              <a:gd name="connsiteX18" fmla="*/ 0 w 4123370"/>
              <a:gd name="connsiteY18" fmla="*/ 0 h 781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123370" h="781868" fill="none" extrusionOk="0">
                <a:moveTo>
                  <a:pt x="0" y="0"/>
                </a:moveTo>
                <a:cubicBezTo>
                  <a:pt x="237828" y="-27430"/>
                  <a:pt x="319207" y="20026"/>
                  <a:pt x="506585" y="0"/>
                </a:cubicBezTo>
                <a:cubicBezTo>
                  <a:pt x="693964" y="-20026"/>
                  <a:pt x="854728" y="57812"/>
                  <a:pt x="1054405" y="0"/>
                </a:cubicBezTo>
                <a:cubicBezTo>
                  <a:pt x="1254082" y="-57812"/>
                  <a:pt x="1359904" y="12696"/>
                  <a:pt x="1643457" y="0"/>
                </a:cubicBezTo>
                <a:cubicBezTo>
                  <a:pt x="1927010" y="-12696"/>
                  <a:pt x="2041108" y="27493"/>
                  <a:pt x="2273744" y="0"/>
                </a:cubicBezTo>
                <a:cubicBezTo>
                  <a:pt x="2506380" y="-27493"/>
                  <a:pt x="2658410" y="2755"/>
                  <a:pt x="2780329" y="0"/>
                </a:cubicBezTo>
                <a:cubicBezTo>
                  <a:pt x="2902248" y="-2755"/>
                  <a:pt x="3126526" y="30047"/>
                  <a:pt x="3451850" y="0"/>
                </a:cubicBezTo>
                <a:cubicBezTo>
                  <a:pt x="3777174" y="-30047"/>
                  <a:pt x="3953418" y="8712"/>
                  <a:pt x="4123370" y="0"/>
                </a:cubicBezTo>
                <a:cubicBezTo>
                  <a:pt x="4145264" y="119839"/>
                  <a:pt x="4106771" y="195139"/>
                  <a:pt x="4123370" y="375297"/>
                </a:cubicBezTo>
                <a:cubicBezTo>
                  <a:pt x="4139969" y="555455"/>
                  <a:pt x="4105937" y="617902"/>
                  <a:pt x="4123370" y="781868"/>
                </a:cubicBezTo>
                <a:cubicBezTo>
                  <a:pt x="3894231" y="839339"/>
                  <a:pt x="3831899" y="760009"/>
                  <a:pt x="3616785" y="781868"/>
                </a:cubicBezTo>
                <a:cubicBezTo>
                  <a:pt x="3401672" y="803727"/>
                  <a:pt x="3321789" y="766319"/>
                  <a:pt x="3151433" y="781868"/>
                </a:cubicBezTo>
                <a:cubicBezTo>
                  <a:pt x="2981077" y="797417"/>
                  <a:pt x="2913340" y="758646"/>
                  <a:pt x="2686081" y="781868"/>
                </a:cubicBezTo>
                <a:cubicBezTo>
                  <a:pt x="2458822" y="805090"/>
                  <a:pt x="2338210" y="735945"/>
                  <a:pt x="2055794" y="781868"/>
                </a:cubicBezTo>
                <a:cubicBezTo>
                  <a:pt x="1773378" y="827791"/>
                  <a:pt x="1604754" y="731359"/>
                  <a:pt x="1384274" y="781868"/>
                </a:cubicBezTo>
                <a:cubicBezTo>
                  <a:pt x="1163794" y="832377"/>
                  <a:pt x="1023840" y="774628"/>
                  <a:pt x="877689" y="781868"/>
                </a:cubicBezTo>
                <a:cubicBezTo>
                  <a:pt x="731538" y="789108"/>
                  <a:pt x="385473" y="773903"/>
                  <a:pt x="0" y="781868"/>
                </a:cubicBezTo>
                <a:cubicBezTo>
                  <a:pt x="-20516" y="591100"/>
                  <a:pt x="37081" y="470925"/>
                  <a:pt x="0" y="375297"/>
                </a:cubicBezTo>
                <a:cubicBezTo>
                  <a:pt x="-37081" y="279669"/>
                  <a:pt x="17315" y="181474"/>
                  <a:pt x="0" y="0"/>
                </a:cubicBezTo>
                <a:close/>
              </a:path>
              <a:path w="4123370" h="781868" stroke="0" extrusionOk="0">
                <a:moveTo>
                  <a:pt x="0" y="0"/>
                </a:moveTo>
                <a:cubicBezTo>
                  <a:pt x="190778" y="-26160"/>
                  <a:pt x="446751" y="48037"/>
                  <a:pt x="630287" y="0"/>
                </a:cubicBezTo>
                <a:cubicBezTo>
                  <a:pt x="813823" y="-48037"/>
                  <a:pt x="937568" y="41621"/>
                  <a:pt x="1178106" y="0"/>
                </a:cubicBezTo>
                <a:cubicBezTo>
                  <a:pt x="1418644" y="-41621"/>
                  <a:pt x="1525102" y="8864"/>
                  <a:pt x="1767159" y="0"/>
                </a:cubicBezTo>
                <a:cubicBezTo>
                  <a:pt x="2009216" y="-8864"/>
                  <a:pt x="2132046" y="53124"/>
                  <a:pt x="2273744" y="0"/>
                </a:cubicBezTo>
                <a:cubicBezTo>
                  <a:pt x="2415443" y="-53124"/>
                  <a:pt x="2594765" y="38910"/>
                  <a:pt x="2862797" y="0"/>
                </a:cubicBezTo>
                <a:cubicBezTo>
                  <a:pt x="3130829" y="-38910"/>
                  <a:pt x="3178190" y="27996"/>
                  <a:pt x="3369382" y="0"/>
                </a:cubicBezTo>
                <a:cubicBezTo>
                  <a:pt x="3560575" y="-27996"/>
                  <a:pt x="3855345" y="19506"/>
                  <a:pt x="4123370" y="0"/>
                </a:cubicBezTo>
                <a:cubicBezTo>
                  <a:pt x="4135453" y="95499"/>
                  <a:pt x="4114930" y="225990"/>
                  <a:pt x="4123370" y="383115"/>
                </a:cubicBezTo>
                <a:cubicBezTo>
                  <a:pt x="4131810" y="540240"/>
                  <a:pt x="4098402" y="681910"/>
                  <a:pt x="4123370" y="781868"/>
                </a:cubicBezTo>
                <a:cubicBezTo>
                  <a:pt x="3938471" y="832614"/>
                  <a:pt x="3698023" y="753140"/>
                  <a:pt x="3575551" y="781868"/>
                </a:cubicBezTo>
                <a:cubicBezTo>
                  <a:pt x="3453079" y="810596"/>
                  <a:pt x="3179075" y="727172"/>
                  <a:pt x="3068965" y="781868"/>
                </a:cubicBezTo>
                <a:cubicBezTo>
                  <a:pt x="2958855" y="836564"/>
                  <a:pt x="2767549" y="722426"/>
                  <a:pt x="2521146" y="781868"/>
                </a:cubicBezTo>
                <a:cubicBezTo>
                  <a:pt x="2274743" y="841310"/>
                  <a:pt x="2138992" y="760209"/>
                  <a:pt x="1849626" y="781868"/>
                </a:cubicBezTo>
                <a:cubicBezTo>
                  <a:pt x="1560260" y="803527"/>
                  <a:pt x="1473076" y="713204"/>
                  <a:pt x="1260573" y="781868"/>
                </a:cubicBezTo>
                <a:cubicBezTo>
                  <a:pt x="1048070" y="850532"/>
                  <a:pt x="922974" y="774825"/>
                  <a:pt x="712754" y="781868"/>
                </a:cubicBezTo>
                <a:cubicBezTo>
                  <a:pt x="502534" y="788911"/>
                  <a:pt x="233331" y="764606"/>
                  <a:pt x="0" y="781868"/>
                </a:cubicBezTo>
                <a:cubicBezTo>
                  <a:pt x="-9233" y="610381"/>
                  <a:pt x="9840" y="568085"/>
                  <a:pt x="0" y="375297"/>
                </a:cubicBezTo>
                <a:cubicBezTo>
                  <a:pt x="-9840" y="182509"/>
                  <a:pt x="42291" y="102665"/>
                  <a:pt x="0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51298046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4000" b="1" dirty="0"/>
              <a:t>…gastrointestinali</a:t>
            </a: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3668C804-E02E-7CC0-3256-4E3D2C2DE954}"/>
              </a:ext>
            </a:extLst>
          </p:cNvPr>
          <p:cNvSpPr txBox="1">
            <a:spLocks/>
          </p:cNvSpPr>
          <p:nvPr/>
        </p:nvSpPr>
        <p:spPr>
          <a:xfrm>
            <a:off x="645740" y="3913857"/>
            <a:ext cx="7886700" cy="95530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gastrite cronica + reflusso gastroesofageo → &gt; rischio polmonite ab </a:t>
            </a:r>
            <a:r>
              <a:rPr lang="it-IT" dirty="0" err="1"/>
              <a:t>ingestis</a:t>
            </a:r>
            <a:endParaRPr lang="it-IT" dirty="0"/>
          </a:p>
          <a:p>
            <a:r>
              <a:rPr lang="it-IT" dirty="0"/>
              <a:t>steatosi epatica</a:t>
            </a:r>
          </a:p>
          <a:p>
            <a:r>
              <a:rPr lang="it-IT" dirty="0" err="1"/>
              <a:t>gastroparesi</a:t>
            </a:r>
            <a:r>
              <a:rPr lang="it-IT" dirty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it-IT" dirty="0"/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69E03F57-D101-732F-E6E4-17425079FEAE}"/>
              </a:ext>
            </a:extLst>
          </p:cNvPr>
          <p:cNvSpPr txBox="1">
            <a:spLocks/>
          </p:cNvSpPr>
          <p:nvPr/>
        </p:nvSpPr>
        <p:spPr>
          <a:xfrm>
            <a:off x="3544974" y="4869160"/>
            <a:ext cx="2054052" cy="648072"/>
          </a:xfrm>
          <a:custGeom>
            <a:avLst/>
            <a:gdLst>
              <a:gd name="connsiteX0" fmla="*/ 0 w 2054052"/>
              <a:gd name="connsiteY0" fmla="*/ 0 h 648072"/>
              <a:gd name="connsiteX1" fmla="*/ 472432 w 2054052"/>
              <a:gd name="connsiteY1" fmla="*/ 0 h 648072"/>
              <a:gd name="connsiteX2" fmla="*/ 1027026 w 2054052"/>
              <a:gd name="connsiteY2" fmla="*/ 0 h 648072"/>
              <a:gd name="connsiteX3" fmla="*/ 1499458 w 2054052"/>
              <a:gd name="connsiteY3" fmla="*/ 0 h 648072"/>
              <a:gd name="connsiteX4" fmla="*/ 2054052 w 2054052"/>
              <a:gd name="connsiteY4" fmla="*/ 0 h 648072"/>
              <a:gd name="connsiteX5" fmla="*/ 2054052 w 2054052"/>
              <a:gd name="connsiteY5" fmla="*/ 324036 h 648072"/>
              <a:gd name="connsiteX6" fmla="*/ 2054052 w 2054052"/>
              <a:gd name="connsiteY6" fmla="*/ 648072 h 648072"/>
              <a:gd name="connsiteX7" fmla="*/ 1540539 w 2054052"/>
              <a:gd name="connsiteY7" fmla="*/ 648072 h 648072"/>
              <a:gd name="connsiteX8" fmla="*/ 1068107 w 2054052"/>
              <a:gd name="connsiteY8" fmla="*/ 648072 h 648072"/>
              <a:gd name="connsiteX9" fmla="*/ 595675 w 2054052"/>
              <a:gd name="connsiteY9" fmla="*/ 648072 h 648072"/>
              <a:gd name="connsiteX10" fmla="*/ 0 w 2054052"/>
              <a:gd name="connsiteY10" fmla="*/ 648072 h 648072"/>
              <a:gd name="connsiteX11" fmla="*/ 0 w 2054052"/>
              <a:gd name="connsiteY11" fmla="*/ 336997 h 648072"/>
              <a:gd name="connsiteX12" fmla="*/ 0 w 2054052"/>
              <a:gd name="connsiteY12" fmla="*/ 0 h 64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54052" h="648072" fill="none" extrusionOk="0">
                <a:moveTo>
                  <a:pt x="0" y="0"/>
                </a:moveTo>
                <a:cubicBezTo>
                  <a:pt x="187009" y="-10908"/>
                  <a:pt x="316439" y="24181"/>
                  <a:pt x="472432" y="0"/>
                </a:cubicBezTo>
                <a:cubicBezTo>
                  <a:pt x="628425" y="-24181"/>
                  <a:pt x="767187" y="997"/>
                  <a:pt x="1027026" y="0"/>
                </a:cubicBezTo>
                <a:cubicBezTo>
                  <a:pt x="1286865" y="-997"/>
                  <a:pt x="1360088" y="27994"/>
                  <a:pt x="1499458" y="0"/>
                </a:cubicBezTo>
                <a:cubicBezTo>
                  <a:pt x="1638828" y="-27994"/>
                  <a:pt x="1821302" y="27081"/>
                  <a:pt x="2054052" y="0"/>
                </a:cubicBezTo>
                <a:cubicBezTo>
                  <a:pt x="2083260" y="78902"/>
                  <a:pt x="2037773" y="256339"/>
                  <a:pt x="2054052" y="324036"/>
                </a:cubicBezTo>
                <a:cubicBezTo>
                  <a:pt x="2070331" y="391733"/>
                  <a:pt x="2026629" y="497467"/>
                  <a:pt x="2054052" y="648072"/>
                </a:cubicBezTo>
                <a:cubicBezTo>
                  <a:pt x="1838773" y="676498"/>
                  <a:pt x="1703001" y="595701"/>
                  <a:pt x="1540539" y="648072"/>
                </a:cubicBezTo>
                <a:cubicBezTo>
                  <a:pt x="1378077" y="700443"/>
                  <a:pt x="1182411" y="613870"/>
                  <a:pt x="1068107" y="648072"/>
                </a:cubicBezTo>
                <a:cubicBezTo>
                  <a:pt x="953803" y="682274"/>
                  <a:pt x="797982" y="645806"/>
                  <a:pt x="595675" y="648072"/>
                </a:cubicBezTo>
                <a:cubicBezTo>
                  <a:pt x="393368" y="650338"/>
                  <a:pt x="194351" y="628825"/>
                  <a:pt x="0" y="648072"/>
                </a:cubicBezTo>
                <a:cubicBezTo>
                  <a:pt x="-5943" y="526142"/>
                  <a:pt x="33204" y="418637"/>
                  <a:pt x="0" y="336997"/>
                </a:cubicBezTo>
                <a:cubicBezTo>
                  <a:pt x="-33204" y="255357"/>
                  <a:pt x="15410" y="67784"/>
                  <a:pt x="0" y="0"/>
                </a:cubicBezTo>
                <a:close/>
              </a:path>
              <a:path w="2054052" h="648072" stroke="0" extrusionOk="0">
                <a:moveTo>
                  <a:pt x="0" y="0"/>
                </a:moveTo>
                <a:cubicBezTo>
                  <a:pt x="232496" y="-34908"/>
                  <a:pt x="367833" y="12907"/>
                  <a:pt x="492972" y="0"/>
                </a:cubicBezTo>
                <a:cubicBezTo>
                  <a:pt x="618111" y="-12907"/>
                  <a:pt x="884653" y="32658"/>
                  <a:pt x="1027026" y="0"/>
                </a:cubicBezTo>
                <a:cubicBezTo>
                  <a:pt x="1169399" y="-32658"/>
                  <a:pt x="1295726" y="44763"/>
                  <a:pt x="1540539" y="0"/>
                </a:cubicBezTo>
                <a:cubicBezTo>
                  <a:pt x="1785352" y="-44763"/>
                  <a:pt x="1810547" y="41358"/>
                  <a:pt x="2054052" y="0"/>
                </a:cubicBezTo>
                <a:cubicBezTo>
                  <a:pt x="2076716" y="124238"/>
                  <a:pt x="2047036" y="228789"/>
                  <a:pt x="2054052" y="336997"/>
                </a:cubicBezTo>
                <a:cubicBezTo>
                  <a:pt x="2061068" y="445205"/>
                  <a:pt x="2051084" y="496446"/>
                  <a:pt x="2054052" y="648072"/>
                </a:cubicBezTo>
                <a:cubicBezTo>
                  <a:pt x="1880326" y="708962"/>
                  <a:pt x="1723738" y="593629"/>
                  <a:pt x="1499458" y="648072"/>
                </a:cubicBezTo>
                <a:cubicBezTo>
                  <a:pt x="1275178" y="702515"/>
                  <a:pt x="1251286" y="616890"/>
                  <a:pt x="1006485" y="648072"/>
                </a:cubicBezTo>
                <a:cubicBezTo>
                  <a:pt x="761684" y="679254"/>
                  <a:pt x="665254" y="641005"/>
                  <a:pt x="534054" y="648072"/>
                </a:cubicBezTo>
                <a:cubicBezTo>
                  <a:pt x="402854" y="655139"/>
                  <a:pt x="185936" y="641401"/>
                  <a:pt x="0" y="648072"/>
                </a:cubicBezTo>
                <a:cubicBezTo>
                  <a:pt x="-29398" y="570117"/>
                  <a:pt x="3652" y="472681"/>
                  <a:pt x="0" y="343478"/>
                </a:cubicBezTo>
                <a:cubicBezTo>
                  <a:pt x="-3652" y="214275"/>
                  <a:pt x="17085" y="113827"/>
                  <a:pt x="0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5608280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4000" b="1" dirty="0"/>
              <a:t>…renali</a:t>
            </a:r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CB0FDDA0-7354-BA35-2F9C-0F4592526E7A}"/>
              </a:ext>
            </a:extLst>
          </p:cNvPr>
          <p:cNvSpPr txBox="1">
            <a:spLocks/>
          </p:cNvSpPr>
          <p:nvPr/>
        </p:nvSpPr>
        <p:spPr>
          <a:xfrm>
            <a:off x="683568" y="5786065"/>
            <a:ext cx="7886700" cy="9553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aumento del FER, della VFG</a:t>
            </a:r>
          </a:p>
          <a:p>
            <a:r>
              <a:rPr lang="it-IT" dirty="0"/>
              <a:t>proteinuria</a:t>
            </a:r>
          </a:p>
        </p:txBody>
      </p:sp>
    </p:spTree>
    <p:extLst>
      <p:ext uri="{BB962C8B-B14F-4D97-AF65-F5344CB8AC3E}">
        <p14:creationId xmlns:p14="http://schemas.microsoft.com/office/powerpoint/2010/main" val="42483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8" grpId="0" animBg="1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16E273A-080A-4837-C1AE-E46CEB7BCB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 err="1"/>
              <a:t>Preeclampsia</a:t>
            </a:r>
            <a:r>
              <a:rPr lang="it-IT" dirty="0"/>
              <a:t> </a:t>
            </a:r>
          </a:p>
          <a:p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HELLP </a:t>
            </a:r>
            <a:r>
              <a:rPr lang="it-IT" dirty="0" err="1">
                <a:solidFill>
                  <a:schemeClr val="accent6">
                    <a:lumMod val="75000"/>
                  </a:schemeClr>
                </a:solidFill>
              </a:rPr>
              <a:t>Syndrome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dirty="0"/>
              <a:t>(</a:t>
            </a:r>
            <a:r>
              <a:rPr lang="it-IT" dirty="0" err="1"/>
              <a:t>Haemolysis</a:t>
            </a:r>
            <a:r>
              <a:rPr lang="it-IT" dirty="0"/>
              <a:t>, </a:t>
            </a:r>
            <a:r>
              <a:rPr lang="it-IT" dirty="0" err="1"/>
              <a:t>elevated</a:t>
            </a:r>
            <a:r>
              <a:rPr lang="it-IT" dirty="0"/>
              <a:t> </a:t>
            </a:r>
            <a:r>
              <a:rPr lang="it-IT" dirty="0" err="1"/>
              <a:t>liver</a:t>
            </a:r>
            <a:r>
              <a:rPr lang="it-IT" dirty="0"/>
              <a:t> </a:t>
            </a:r>
            <a:r>
              <a:rPr lang="it-IT" dirty="0" err="1"/>
              <a:t>enzymes</a:t>
            </a:r>
            <a:r>
              <a:rPr lang="it-IT" dirty="0"/>
              <a:t>, low </a:t>
            </a:r>
            <a:r>
              <a:rPr lang="it-IT" dirty="0" err="1"/>
              <a:t>platelets</a:t>
            </a:r>
            <a:r>
              <a:rPr lang="it-IT" dirty="0"/>
              <a:t>)</a:t>
            </a:r>
          </a:p>
          <a:p>
            <a:r>
              <a:rPr lang="it-IT" dirty="0"/>
              <a:t>disordini 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ipertensivi</a:t>
            </a:r>
            <a:r>
              <a:rPr lang="it-IT" dirty="0"/>
              <a:t> correlati a</a:t>
            </a:r>
          </a:p>
          <a:p>
            <a:pPr lvl="1"/>
            <a:r>
              <a:rPr lang="it-IT" dirty="0"/>
              <a:t>dislipidemia</a:t>
            </a:r>
          </a:p>
          <a:p>
            <a:pPr lvl="1"/>
            <a:r>
              <a:rPr lang="it-IT" dirty="0" err="1"/>
              <a:t>perossidazione</a:t>
            </a:r>
            <a:r>
              <a:rPr lang="it-IT" dirty="0"/>
              <a:t> lipidica</a:t>
            </a:r>
          </a:p>
          <a:p>
            <a:pPr lvl="1"/>
            <a:r>
              <a:rPr lang="it-IT" dirty="0"/>
              <a:t>danno endoteliale</a:t>
            </a:r>
          </a:p>
          <a:p>
            <a:pPr lvl="1"/>
            <a:r>
              <a:rPr lang="it-IT" dirty="0"/>
              <a:t>aggregazione piastrinica</a:t>
            </a:r>
          </a:p>
          <a:p>
            <a:pPr lvl="1"/>
            <a:r>
              <a:rPr lang="it-IT" dirty="0"/>
              <a:t>mediatori della flogosi</a:t>
            </a:r>
          </a:p>
          <a:p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complicanze del parto</a:t>
            </a:r>
          </a:p>
          <a:p>
            <a:pPr lvl="1"/>
            <a:r>
              <a:rPr lang="it-IT" dirty="0"/>
              <a:t>distress fetale</a:t>
            </a:r>
          </a:p>
          <a:p>
            <a:pPr lvl="1"/>
            <a:r>
              <a:rPr lang="it-IT" dirty="0"/>
              <a:t>aspirazione di meconio</a:t>
            </a:r>
          </a:p>
          <a:p>
            <a:pPr lvl="1"/>
            <a:r>
              <a:rPr lang="it-IT" dirty="0"/>
              <a:t>mancato impegno</a:t>
            </a:r>
          </a:p>
          <a:p>
            <a:pPr lvl="1"/>
            <a:r>
              <a:rPr lang="it-IT" dirty="0"/>
              <a:t>distocia di spalla</a:t>
            </a:r>
          </a:p>
          <a:p>
            <a:pPr lvl="1"/>
            <a:r>
              <a:rPr lang="it-IT" dirty="0"/>
              <a:t>parto operativo</a:t>
            </a:r>
          </a:p>
          <a:p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emorragia</a:t>
            </a:r>
            <a:r>
              <a:rPr lang="it-IT" dirty="0"/>
              <a:t> intra e post-partum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08C01DA5-F744-35E1-89D1-90495EC6D0CA}"/>
              </a:ext>
            </a:extLst>
          </p:cNvPr>
          <p:cNvSpPr txBox="1">
            <a:spLocks/>
          </p:cNvSpPr>
          <p:nvPr/>
        </p:nvSpPr>
        <p:spPr>
          <a:xfrm>
            <a:off x="1713123" y="733398"/>
            <a:ext cx="5751934" cy="665536"/>
          </a:xfrm>
          <a:custGeom>
            <a:avLst/>
            <a:gdLst>
              <a:gd name="connsiteX0" fmla="*/ 0 w 5751934"/>
              <a:gd name="connsiteY0" fmla="*/ 0 h 665536"/>
              <a:gd name="connsiteX1" fmla="*/ 690232 w 5751934"/>
              <a:gd name="connsiteY1" fmla="*/ 0 h 665536"/>
              <a:gd name="connsiteX2" fmla="*/ 1092867 w 5751934"/>
              <a:gd name="connsiteY2" fmla="*/ 0 h 665536"/>
              <a:gd name="connsiteX3" fmla="*/ 1553022 w 5751934"/>
              <a:gd name="connsiteY3" fmla="*/ 0 h 665536"/>
              <a:gd name="connsiteX4" fmla="*/ 2243254 w 5751934"/>
              <a:gd name="connsiteY4" fmla="*/ 0 h 665536"/>
              <a:gd name="connsiteX5" fmla="*/ 2818448 w 5751934"/>
              <a:gd name="connsiteY5" fmla="*/ 0 h 665536"/>
              <a:gd name="connsiteX6" fmla="*/ 3221083 w 5751934"/>
              <a:gd name="connsiteY6" fmla="*/ 0 h 665536"/>
              <a:gd name="connsiteX7" fmla="*/ 3623718 w 5751934"/>
              <a:gd name="connsiteY7" fmla="*/ 0 h 665536"/>
              <a:gd name="connsiteX8" fmla="*/ 4313951 w 5751934"/>
              <a:gd name="connsiteY8" fmla="*/ 0 h 665536"/>
              <a:gd name="connsiteX9" fmla="*/ 5004183 w 5751934"/>
              <a:gd name="connsiteY9" fmla="*/ 0 h 665536"/>
              <a:gd name="connsiteX10" fmla="*/ 5751934 w 5751934"/>
              <a:gd name="connsiteY10" fmla="*/ 0 h 665536"/>
              <a:gd name="connsiteX11" fmla="*/ 5751934 w 5751934"/>
              <a:gd name="connsiteY11" fmla="*/ 326113 h 665536"/>
              <a:gd name="connsiteX12" fmla="*/ 5751934 w 5751934"/>
              <a:gd name="connsiteY12" fmla="*/ 665536 h 665536"/>
              <a:gd name="connsiteX13" fmla="*/ 5234260 w 5751934"/>
              <a:gd name="connsiteY13" fmla="*/ 665536 h 665536"/>
              <a:gd name="connsiteX14" fmla="*/ 4659067 w 5751934"/>
              <a:gd name="connsiteY14" fmla="*/ 665536 h 665536"/>
              <a:gd name="connsiteX15" fmla="*/ 3968834 w 5751934"/>
              <a:gd name="connsiteY15" fmla="*/ 665536 h 665536"/>
              <a:gd name="connsiteX16" fmla="*/ 3508680 w 5751934"/>
              <a:gd name="connsiteY16" fmla="*/ 665536 h 665536"/>
              <a:gd name="connsiteX17" fmla="*/ 2991006 w 5751934"/>
              <a:gd name="connsiteY17" fmla="*/ 665536 h 665536"/>
              <a:gd name="connsiteX18" fmla="*/ 2358293 w 5751934"/>
              <a:gd name="connsiteY18" fmla="*/ 665536 h 665536"/>
              <a:gd name="connsiteX19" fmla="*/ 1725580 w 5751934"/>
              <a:gd name="connsiteY19" fmla="*/ 665536 h 665536"/>
              <a:gd name="connsiteX20" fmla="*/ 1322945 w 5751934"/>
              <a:gd name="connsiteY20" fmla="*/ 665536 h 665536"/>
              <a:gd name="connsiteX21" fmla="*/ 862790 w 5751934"/>
              <a:gd name="connsiteY21" fmla="*/ 665536 h 665536"/>
              <a:gd name="connsiteX22" fmla="*/ 0 w 5751934"/>
              <a:gd name="connsiteY22" fmla="*/ 665536 h 665536"/>
              <a:gd name="connsiteX23" fmla="*/ 0 w 5751934"/>
              <a:gd name="connsiteY23" fmla="*/ 352734 h 665536"/>
              <a:gd name="connsiteX24" fmla="*/ 0 w 5751934"/>
              <a:gd name="connsiteY24" fmla="*/ 0 h 665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751934" h="665536" fill="none" extrusionOk="0">
                <a:moveTo>
                  <a:pt x="0" y="0"/>
                </a:moveTo>
                <a:cubicBezTo>
                  <a:pt x="308301" y="-33573"/>
                  <a:pt x="533271" y="24665"/>
                  <a:pt x="690232" y="0"/>
                </a:cubicBezTo>
                <a:cubicBezTo>
                  <a:pt x="847193" y="-24665"/>
                  <a:pt x="982500" y="33573"/>
                  <a:pt x="1092867" y="0"/>
                </a:cubicBezTo>
                <a:cubicBezTo>
                  <a:pt x="1203235" y="-33573"/>
                  <a:pt x="1337293" y="31178"/>
                  <a:pt x="1553022" y="0"/>
                </a:cubicBezTo>
                <a:cubicBezTo>
                  <a:pt x="1768751" y="-31178"/>
                  <a:pt x="1994034" y="14246"/>
                  <a:pt x="2243254" y="0"/>
                </a:cubicBezTo>
                <a:cubicBezTo>
                  <a:pt x="2492474" y="-14246"/>
                  <a:pt x="2637454" y="54289"/>
                  <a:pt x="2818448" y="0"/>
                </a:cubicBezTo>
                <a:cubicBezTo>
                  <a:pt x="2999442" y="-54289"/>
                  <a:pt x="3102512" y="6958"/>
                  <a:pt x="3221083" y="0"/>
                </a:cubicBezTo>
                <a:cubicBezTo>
                  <a:pt x="3339655" y="-6958"/>
                  <a:pt x="3467406" y="37718"/>
                  <a:pt x="3623718" y="0"/>
                </a:cubicBezTo>
                <a:cubicBezTo>
                  <a:pt x="3780030" y="-37718"/>
                  <a:pt x="4077802" y="68803"/>
                  <a:pt x="4313951" y="0"/>
                </a:cubicBezTo>
                <a:cubicBezTo>
                  <a:pt x="4550100" y="-68803"/>
                  <a:pt x="4849485" y="4884"/>
                  <a:pt x="5004183" y="0"/>
                </a:cubicBezTo>
                <a:cubicBezTo>
                  <a:pt x="5158881" y="-4884"/>
                  <a:pt x="5381166" y="60176"/>
                  <a:pt x="5751934" y="0"/>
                </a:cubicBezTo>
                <a:cubicBezTo>
                  <a:pt x="5777345" y="124302"/>
                  <a:pt x="5717335" y="168845"/>
                  <a:pt x="5751934" y="326113"/>
                </a:cubicBezTo>
                <a:cubicBezTo>
                  <a:pt x="5786533" y="483381"/>
                  <a:pt x="5714014" y="525231"/>
                  <a:pt x="5751934" y="665536"/>
                </a:cubicBezTo>
                <a:cubicBezTo>
                  <a:pt x="5522289" y="709160"/>
                  <a:pt x="5378346" y="653643"/>
                  <a:pt x="5234260" y="665536"/>
                </a:cubicBezTo>
                <a:cubicBezTo>
                  <a:pt x="5090174" y="677429"/>
                  <a:pt x="4787528" y="598636"/>
                  <a:pt x="4659067" y="665536"/>
                </a:cubicBezTo>
                <a:cubicBezTo>
                  <a:pt x="4530606" y="732436"/>
                  <a:pt x="4267846" y="665013"/>
                  <a:pt x="3968834" y="665536"/>
                </a:cubicBezTo>
                <a:cubicBezTo>
                  <a:pt x="3669822" y="666059"/>
                  <a:pt x="3622211" y="634697"/>
                  <a:pt x="3508680" y="665536"/>
                </a:cubicBezTo>
                <a:cubicBezTo>
                  <a:pt x="3395149" y="696375"/>
                  <a:pt x="3117559" y="613316"/>
                  <a:pt x="2991006" y="665536"/>
                </a:cubicBezTo>
                <a:cubicBezTo>
                  <a:pt x="2864453" y="717756"/>
                  <a:pt x="2595553" y="614281"/>
                  <a:pt x="2358293" y="665536"/>
                </a:cubicBezTo>
                <a:cubicBezTo>
                  <a:pt x="2121033" y="716791"/>
                  <a:pt x="1902598" y="648330"/>
                  <a:pt x="1725580" y="665536"/>
                </a:cubicBezTo>
                <a:cubicBezTo>
                  <a:pt x="1548562" y="682742"/>
                  <a:pt x="1449854" y="622921"/>
                  <a:pt x="1322945" y="665536"/>
                </a:cubicBezTo>
                <a:cubicBezTo>
                  <a:pt x="1196036" y="708151"/>
                  <a:pt x="989760" y="644651"/>
                  <a:pt x="862790" y="665536"/>
                </a:cubicBezTo>
                <a:cubicBezTo>
                  <a:pt x="735821" y="686421"/>
                  <a:pt x="284347" y="627166"/>
                  <a:pt x="0" y="665536"/>
                </a:cubicBezTo>
                <a:cubicBezTo>
                  <a:pt x="-32638" y="564997"/>
                  <a:pt x="32894" y="449664"/>
                  <a:pt x="0" y="352734"/>
                </a:cubicBezTo>
                <a:cubicBezTo>
                  <a:pt x="-32894" y="255804"/>
                  <a:pt x="36354" y="107668"/>
                  <a:pt x="0" y="0"/>
                </a:cubicBezTo>
                <a:close/>
              </a:path>
              <a:path w="5751934" h="665536" stroke="0" extrusionOk="0">
                <a:moveTo>
                  <a:pt x="0" y="0"/>
                </a:moveTo>
                <a:cubicBezTo>
                  <a:pt x="107479" y="-1922"/>
                  <a:pt x="299818" y="5337"/>
                  <a:pt x="460155" y="0"/>
                </a:cubicBezTo>
                <a:cubicBezTo>
                  <a:pt x="620492" y="-5337"/>
                  <a:pt x="695267" y="23221"/>
                  <a:pt x="862790" y="0"/>
                </a:cubicBezTo>
                <a:cubicBezTo>
                  <a:pt x="1030313" y="-23221"/>
                  <a:pt x="1180589" y="29174"/>
                  <a:pt x="1380464" y="0"/>
                </a:cubicBezTo>
                <a:cubicBezTo>
                  <a:pt x="1580339" y="-29174"/>
                  <a:pt x="1803012" y="59047"/>
                  <a:pt x="1955658" y="0"/>
                </a:cubicBezTo>
                <a:cubicBezTo>
                  <a:pt x="2108304" y="-59047"/>
                  <a:pt x="2190060" y="30353"/>
                  <a:pt x="2358293" y="0"/>
                </a:cubicBezTo>
                <a:cubicBezTo>
                  <a:pt x="2526527" y="-30353"/>
                  <a:pt x="2773292" y="28969"/>
                  <a:pt x="2933486" y="0"/>
                </a:cubicBezTo>
                <a:cubicBezTo>
                  <a:pt x="3093680" y="-28969"/>
                  <a:pt x="3255023" y="50720"/>
                  <a:pt x="3566199" y="0"/>
                </a:cubicBezTo>
                <a:cubicBezTo>
                  <a:pt x="3877375" y="-50720"/>
                  <a:pt x="3868153" y="20317"/>
                  <a:pt x="3968834" y="0"/>
                </a:cubicBezTo>
                <a:cubicBezTo>
                  <a:pt x="4069515" y="-20317"/>
                  <a:pt x="4440211" y="18773"/>
                  <a:pt x="4601547" y="0"/>
                </a:cubicBezTo>
                <a:cubicBezTo>
                  <a:pt x="4762883" y="-18773"/>
                  <a:pt x="4899694" y="3311"/>
                  <a:pt x="5176741" y="0"/>
                </a:cubicBezTo>
                <a:cubicBezTo>
                  <a:pt x="5453788" y="-3311"/>
                  <a:pt x="5626878" y="25280"/>
                  <a:pt x="5751934" y="0"/>
                </a:cubicBezTo>
                <a:cubicBezTo>
                  <a:pt x="5774861" y="139044"/>
                  <a:pt x="5718531" y="209983"/>
                  <a:pt x="5751934" y="319457"/>
                </a:cubicBezTo>
                <a:cubicBezTo>
                  <a:pt x="5785337" y="428931"/>
                  <a:pt x="5718204" y="510096"/>
                  <a:pt x="5751934" y="665536"/>
                </a:cubicBezTo>
                <a:cubicBezTo>
                  <a:pt x="5558723" y="686274"/>
                  <a:pt x="5342150" y="661163"/>
                  <a:pt x="5234260" y="665536"/>
                </a:cubicBezTo>
                <a:cubicBezTo>
                  <a:pt x="5126370" y="669909"/>
                  <a:pt x="4868642" y="600797"/>
                  <a:pt x="4544028" y="665536"/>
                </a:cubicBezTo>
                <a:cubicBezTo>
                  <a:pt x="4219414" y="730275"/>
                  <a:pt x="4138901" y="642694"/>
                  <a:pt x="3853796" y="665536"/>
                </a:cubicBezTo>
                <a:cubicBezTo>
                  <a:pt x="3568691" y="688378"/>
                  <a:pt x="3557650" y="608167"/>
                  <a:pt x="3336122" y="665536"/>
                </a:cubicBezTo>
                <a:cubicBezTo>
                  <a:pt x="3114594" y="722905"/>
                  <a:pt x="3035371" y="659293"/>
                  <a:pt x="2760928" y="665536"/>
                </a:cubicBezTo>
                <a:cubicBezTo>
                  <a:pt x="2486485" y="671779"/>
                  <a:pt x="2510659" y="615312"/>
                  <a:pt x="2300774" y="665536"/>
                </a:cubicBezTo>
                <a:cubicBezTo>
                  <a:pt x="2090889" y="715760"/>
                  <a:pt x="2008964" y="647695"/>
                  <a:pt x="1898138" y="665536"/>
                </a:cubicBezTo>
                <a:cubicBezTo>
                  <a:pt x="1787312" y="683377"/>
                  <a:pt x="1488108" y="639697"/>
                  <a:pt x="1380464" y="665536"/>
                </a:cubicBezTo>
                <a:cubicBezTo>
                  <a:pt x="1272820" y="691375"/>
                  <a:pt x="1015544" y="627971"/>
                  <a:pt x="747751" y="665536"/>
                </a:cubicBezTo>
                <a:cubicBezTo>
                  <a:pt x="479958" y="703101"/>
                  <a:pt x="201011" y="577598"/>
                  <a:pt x="0" y="665536"/>
                </a:cubicBezTo>
                <a:cubicBezTo>
                  <a:pt x="-20748" y="587072"/>
                  <a:pt x="38156" y="421853"/>
                  <a:pt x="0" y="332768"/>
                </a:cubicBezTo>
                <a:cubicBezTo>
                  <a:pt x="-38156" y="243683"/>
                  <a:pt x="21668" y="156593"/>
                  <a:pt x="0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97860099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4000" b="1" dirty="0"/>
              <a:t>Sintomi e complicanze</a:t>
            </a:r>
          </a:p>
        </p:txBody>
      </p:sp>
    </p:spTree>
    <p:extLst>
      <p:ext uri="{BB962C8B-B14F-4D97-AF65-F5344CB8AC3E}">
        <p14:creationId xmlns:p14="http://schemas.microsoft.com/office/powerpoint/2010/main" val="38930217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19921069-4D3F-665B-3173-474B06B09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custGeom>
            <a:avLst/>
            <a:gdLst>
              <a:gd name="connsiteX0" fmla="*/ 0 w 7886700"/>
              <a:gd name="connsiteY0" fmla="*/ 0 h 1325563"/>
              <a:gd name="connsiteX1" fmla="*/ 326735 w 7886700"/>
              <a:gd name="connsiteY1" fmla="*/ 0 h 1325563"/>
              <a:gd name="connsiteX2" fmla="*/ 1047804 w 7886700"/>
              <a:gd name="connsiteY2" fmla="*/ 0 h 1325563"/>
              <a:gd name="connsiteX3" fmla="*/ 1374539 w 7886700"/>
              <a:gd name="connsiteY3" fmla="*/ 0 h 1325563"/>
              <a:gd name="connsiteX4" fmla="*/ 1937875 w 7886700"/>
              <a:gd name="connsiteY4" fmla="*/ 0 h 1325563"/>
              <a:gd name="connsiteX5" fmla="*/ 2343477 w 7886700"/>
              <a:gd name="connsiteY5" fmla="*/ 0 h 1325563"/>
              <a:gd name="connsiteX6" fmla="*/ 2906812 w 7886700"/>
              <a:gd name="connsiteY6" fmla="*/ 0 h 1325563"/>
              <a:gd name="connsiteX7" fmla="*/ 3549015 w 7886700"/>
              <a:gd name="connsiteY7" fmla="*/ 0 h 1325563"/>
              <a:gd name="connsiteX8" fmla="*/ 3875750 w 7886700"/>
              <a:gd name="connsiteY8" fmla="*/ 0 h 1325563"/>
              <a:gd name="connsiteX9" fmla="*/ 4281351 w 7886700"/>
              <a:gd name="connsiteY9" fmla="*/ 0 h 1325563"/>
              <a:gd name="connsiteX10" fmla="*/ 4686953 w 7886700"/>
              <a:gd name="connsiteY10" fmla="*/ 0 h 1325563"/>
              <a:gd name="connsiteX11" fmla="*/ 5408023 w 7886700"/>
              <a:gd name="connsiteY11" fmla="*/ 0 h 1325563"/>
              <a:gd name="connsiteX12" fmla="*/ 5892492 w 7886700"/>
              <a:gd name="connsiteY12" fmla="*/ 0 h 1325563"/>
              <a:gd name="connsiteX13" fmla="*/ 6534694 w 7886700"/>
              <a:gd name="connsiteY13" fmla="*/ 0 h 1325563"/>
              <a:gd name="connsiteX14" fmla="*/ 7019163 w 7886700"/>
              <a:gd name="connsiteY14" fmla="*/ 0 h 1325563"/>
              <a:gd name="connsiteX15" fmla="*/ 7886700 w 7886700"/>
              <a:gd name="connsiteY15" fmla="*/ 0 h 1325563"/>
              <a:gd name="connsiteX16" fmla="*/ 7886700 w 7886700"/>
              <a:gd name="connsiteY16" fmla="*/ 428599 h 1325563"/>
              <a:gd name="connsiteX17" fmla="*/ 7886700 w 7886700"/>
              <a:gd name="connsiteY17" fmla="*/ 830686 h 1325563"/>
              <a:gd name="connsiteX18" fmla="*/ 7886700 w 7886700"/>
              <a:gd name="connsiteY18" fmla="*/ 1325563 h 1325563"/>
              <a:gd name="connsiteX19" fmla="*/ 7559965 w 7886700"/>
              <a:gd name="connsiteY19" fmla="*/ 1325563 h 1325563"/>
              <a:gd name="connsiteX20" fmla="*/ 7075497 w 7886700"/>
              <a:gd name="connsiteY20" fmla="*/ 1325563 h 1325563"/>
              <a:gd name="connsiteX21" fmla="*/ 6748762 w 7886700"/>
              <a:gd name="connsiteY21" fmla="*/ 1325563 h 1325563"/>
              <a:gd name="connsiteX22" fmla="*/ 6343160 w 7886700"/>
              <a:gd name="connsiteY22" fmla="*/ 1325563 h 1325563"/>
              <a:gd name="connsiteX23" fmla="*/ 5622090 w 7886700"/>
              <a:gd name="connsiteY23" fmla="*/ 1325563 h 1325563"/>
              <a:gd name="connsiteX24" fmla="*/ 4901021 w 7886700"/>
              <a:gd name="connsiteY24" fmla="*/ 1325563 h 1325563"/>
              <a:gd name="connsiteX25" fmla="*/ 4416552 w 7886700"/>
              <a:gd name="connsiteY25" fmla="*/ 1325563 h 1325563"/>
              <a:gd name="connsiteX26" fmla="*/ 3695482 w 7886700"/>
              <a:gd name="connsiteY26" fmla="*/ 1325563 h 1325563"/>
              <a:gd name="connsiteX27" fmla="*/ 3289881 w 7886700"/>
              <a:gd name="connsiteY27" fmla="*/ 1325563 h 1325563"/>
              <a:gd name="connsiteX28" fmla="*/ 2805412 w 7886700"/>
              <a:gd name="connsiteY28" fmla="*/ 1325563 h 1325563"/>
              <a:gd name="connsiteX29" fmla="*/ 2478677 w 7886700"/>
              <a:gd name="connsiteY29" fmla="*/ 1325563 h 1325563"/>
              <a:gd name="connsiteX30" fmla="*/ 2151942 w 7886700"/>
              <a:gd name="connsiteY30" fmla="*/ 1325563 h 1325563"/>
              <a:gd name="connsiteX31" fmla="*/ 1430873 w 7886700"/>
              <a:gd name="connsiteY31" fmla="*/ 1325563 h 1325563"/>
              <a:gd name="connsiteX32" fmla="*/ 709803 w 7886700"/>
              <a:gd name="connsiteY32" fmla="*/ 1325563 h 1325563"/>
              <a:gd name="connsiteX33" fmla="*/ 0 w 7886700"/>
              <a:gd name="connsiteY33" fmla="*/ 1325563 h 1325563"/>
              <a:gd name="connsiteX34" fmla="*/ 0 w 7886700"/>
              <a:gd name="connsiteY34" fmla="*/ 923476 h 1325563"/>
              <a:gd name="connsiteX35" fmla="*/ 0 w 7886700"/>
              <a:gd name="connsiteY35" fmla="*/ 521388 h 1325563"/>
              <a:gd name="connsiteX36" fmla="*/ 0 w 7886700"/>
              <a:gd name="connsiteY36" fmla="*/ 0 h 132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7886700" h="1325563" fill="none" extrusionOk="0">
                <a:moveTo>
                  <a:pt x="0" y="0"/>
                </a:moveTo>
                <a:cubicBezTo>
                  <a:pt x="150146" y="-34856"/>
                  <a:pt x="212260" y="22076"/>
                  <a:pt x="326735" y="0"/>
                </a:cubicBezTo>
                <a:cubicBezTo>
                  <a:pt x="441210" y="-22076"/>
                  <a:pt x="811035" y="48991"/>
                  <a:pt x="1047804" y="0"/>
                </a:cubicBezTo>
                <a:cubicBezTo>
                  <a:pt x="1284573" y="-48991"/>
                  <a:pt x="1298308" y="28410"/>
                  <a:pt x="1374539" y="0"/>
                </a:cubicBezTo>
                <a:cubicBezTo>
                  <a:pt x="1450771" y="-28410"/>
                  <a:pt x="1804905" y="47032"/>
                  <a:pt x="1937875" y="0"/>
                </a:cubicBezTo>
                <a:cubicBezTo>
                  <a:pt x="2070845" y="-47032"/>
                  <a:pt x="2256066" y="35524"/>
                  <a:pt x="2343477" y="0"/>
                </a:cubicBezTo>
                <a:cubicBezTo>
                  <a:pt x="2430888" y="-35524"/>
                  <a:pt x="2655532" y="19807"/>
                  <a:pt x="2906812" y="0"/>
                </a:cubicBezTo>
                <a:cubicBezTo>
                  <a:pt x="3158093" y="-19807"/>
                  <a:pt x="3293608" y="58461"/>
                  <a:pt x="3549015" y="0"/>
                </a:cubicBezTo>
                <a:cubicBezTo>
                  <a:pt x="3804422" y="-58461"/>
                  <a:pt x="3752605" y="37095"/>
                  <a:pt x="3875750" y="0"/>
                </a:cubicBezTo>
                <a:cubicBezTo>
                  <a:pt x="3998896" y="-37095"/>
                  <a:pt x="4141534" y="46638"/>
                  <a:pt x="4281351" y="0"/>
                </a:cubicBezTo>
                <a:cubicBezTo>
                  <a:pt x="4421168" y="-46638"/>
                  <a:pt x="4503180" y="23989"/>
                  <a:pt x="4686953" y="0"/>
                </a:cubicBezTo>
                <a:cubicBezTo>
                  <a:pt x="4870726" y="-23989"/>
                  <a:pt x="5235382" y="42793"/>
                  <a:pt x="5408023" y="0"/>
                </a:cubicBezTo>
                <a:cubicBezTo>
                  <a:pt x="5580664" y="-42793"/>
                  <a:pt x="5733127" y="21496"/>
                  <a:pt x="5892492" y="0"/>
                </a:cubicBezTo>
                <a:cubicBezTo>
                  <a:pt x="6051857" y="-21496"/>
                  <a:pt x="6216652" y="32043"/>
                  <a:pt x="6534694" y="0"/>
                </a:cubicBezTo>
                <a:cubicBezTo>
                  <a:pt x="6852736" y="-32043"/>
                  <a:pt x="6845106" y="26220"/>
                  <a:pt x="7019163" y="0"/>
                </a:cubicBezTo>
                <a:cubicBezTo>
                  <a:pt x="7193220" y="-26220"/>
                  <a:pt x="7653750" y="24587"/>
                  <a:pt x="7886700" y="0"/>
                </a:cubicBezTo>
                <a:cubicBezTo>
                  <a:pt x="7931262" y="91846"/>
                  <a:pt x="7883875" y="217772"/>
                  <a:pt x="7886700" y="428599"/>
                </a:cubicBezTo>
                <a:cubicBezTo>
                  <a:pt x="7889525" y="639426"/>
                  <a:pt x="7874812" y="664113"/>
                  <a:pt x="7886700" y="830686"/>
                </a:cubicBezTo>
                <a:cubicBezTo>
                  <a:pt x="7898588" y="997259"/>
                  <a:pt x="7873728" y="1186823"/>
                  <a:pt x="7886700" y="1325563"/>
                </a:cubicBezTo>
                <a:cubicBezTo>
                  <a:pt x="7745728" y="1352962"/>
                  <a:pt x="7712431" y="1286772"/>
                  <a:pt x="7559965" y="1325563"/>
                </a:cubicBezTo>
                <a:cubicBezTo>
                  <a:pt x="7407499" y="1364354"/>
                  <a:pt x="7308740" y="1307550"/>
                  <a:pt x="7075497" y="1325563"/>
                </a:cubicBezTo>
                <a:cubicBezTo>
                  <a:pt x="6842254" y="1343576"/>
                  <a:pt x="6900308" y="1291371"/>
                  <a:pt x="6748762" y="1325563"/>
                </a:cubicBezTo>
                <a:cubicBezTo>
                  <a:pt x="6597217" y="1359755"/>
                  <a:pt x="6488086" y="1311445"/>
                  <a:pt x="6343160" y="1325563"/>
                </a:cubicBezTo>
                <a:cubicBezTo>
                  <a:pt x="6198234" y="1339681"/>
                  <a:pt x="5794814" y="1259648"/>
                  <a:pt x="5622090" y="1325563"/>
                </a:cubicBezTo>
                <a:cubicBezTo>
                  <a:pt x="5449366" y="1391478"/>
                  <a:pt x="5111410" y="1280908"/>
                  <a:pt x="4901021" y="1325563"/>
                </a:cubicBezTo>
                <a:cubicBezTo>
                  <a:pt x="4690632" y="1370218"/>
                  <a:pt x="4536056" y="1277494"/>
                  <a:pt x="4416552" y="1325563"/>
                </a:cubicBezTo>
                <a:cubicBezTo>
                  <a:pt x="4297048" y="1373632"/>
                  <a:pt x="3906754" y="1297826"/>
                  <a:pt x="3695482" y="1325563"/>
                </a:cubicBezTo>
                <a:cubicBezTo>
                  <a:pt x="3484210" y="1353300"/>
                  <a:pt x="3432464" y="1316545"/>
                  <a:pt x="3289881" y="1325563"/>
                </a:cubicBezTo>
                <a:cubicBezTo>
                  <a:pt x="3147298" y="1334581"/>
                  <a:pt x="3021405" y="1324741"/>
                  <a:pt x="2805412" y="1325563"/>
                </a:cubicBezTo>
                <a:cubicBezTo>
                  <a:pt x="2589419" y="1326385"/>
                  <a:pt x="2573095" y="1289138"/>
                  <a:pt x="2478677" y="1325563"/>
                </a:cubicBezTo>
                <a:cubicBezTo>
                  <a:pt x="2384259" y="1361988"/>
                  <a:pt x="2285415" y="1321429"/>
                  <a:pt x="2151942" y="1325563"/>
                </a:cubicBezTo>
                <a:cubicBezTo>
                  <a:pt x="2018470" y="1329697"/>
                  <a:pt x="1730440" y="1273332"/>
                  <a:pt x="1430873" y="1325563"/>
                </a:cubicBezTo>
                <a:cubicBezTo>
                  <a:pt x="1131306" y="1377794"/>
                  <a:pt x="992975" y="1244076"/>
                  <a:pt x="709803" y="1325563"/>
                </a:cubicBezTo>
                <a:cubicBezTo>
                  <a:pt x="426631" y="1407050"/>
                  <a:pt x="237002" y="1302891"/>
                  <a:pt x="0" y="1325563"/>
                </a:cubicBezTo>
                <a:cubicBezTo>
                  <a:pt x="-40309" y="1219706"/>
                  <a:pt x="35269" y="1098802"/>
                  <a:pt x="0" y="923476"/>
                </a:cubicBezTo>
                <a:cubicBezTo>
                  <a:pt x="-35269" y="748150"/>
                  <a:pt x="34010" y="702339"/>
                  <a:pt x="0" y="521388"/>
                </a:cubicBezTo>
                <a:cubicBezTo>
                  <a:pt x="-34010" y="340437"/>
                  <a:pt x="32561" y="122536"/>
                  <a:pt x="0" y="0"/>
                </a:cubicBezTo>
                <a:close/>
              </a:path>
              <a:path w="7886700" h="1325563" stroke="0" extrusionOk="0">
                <a:moveTo>
                  <a:pt x="0" y="0"/>
                </a:moveTo>
                <a:cubicBezTo>
                  <a:pt x="127560" y="-7456"/>
                  <a:pt x="226263" y="28890"/>
                  <a:pt x="405602" y="0"/>
                </a:cubicBezTo>
                <a:cubicBezTo>
                  <a:pt x="584941" y="-28890"/>
                  <a:pt x="784844" y="5777"/>
                  <a:pt x="890070" y="0"/>
                </a:cubicBezTo>
                <a:cubicBezTo>
                  <a:pt x="995296" y="-5777"/>
                  <a:pt x="1078300" y="17752"/>
                  <a:pt x="1216805" y="0"/>
                </a:cubicBezTo>
                <a:cubicBezTo>
                  <a:pt x="1355310" y="-17752"/>
                  <a:pt x="1721458" y="31955"/>
                  <a:pt x="1859008" y="0"/>
                </a:cubicBezTo>
                <a:cubicBezTo>
                  <a:pt x="1996558" y="-31955"/>
                  <a:pt x="2077193" y="46235"/>
                  <a:pt x="2264610" y="0"/>
                </a:cubicBezTo>
                <a:cubicBezTo>
                  <a:pt x="2452027" y="-46235"/>
                  <a:pt x="2792160" y="74138"/>
                  <a:pt x="2985679" y="0"/>
                </a:cubicBezTo>
                <a:cubicBezTo>
                  <a:pt x="3179198" y="-74138"/>
                  <a:pt x="3475679" y="2073"/>
                  <a:pt x="3627882" y="0"/>
                </a:cubicBezTo>
                <a:cubicBezTo>
                  <a:pt x="3780085" y="-2073"/>
                  <a:pt x="4075316" y="34027"/>
                  <a:pt x="4348952" y="0"/>
                </a:cubicBezTo>
                <a:cubicBezTo>
                  <a:pt x="4622588" y="-34027"/>
                  <a:pt x="4526367" y="17389"/>
                  <a:pt x="4675686" y="0"/>
                </a:cubicBezTo>
                <a:cubicBezTo>
                  <a:pt x="4825005" y="-17389"/>
                  <a:pt x="5000847" y="44706"/>
                  <a:pt x="5239022" y="0"/>
                </a:cubicBezTo>
                <a:cubicBezTo>
                  <a:pt x="5477197" y="-44706"/>
                  <a:pt x="5541259" y="39225"/>
                  <a:pt x="5644624" y="0"/>
                </a:cubicBezTo>
                <a:cubicBezTo>
                  <a:pt x="5747989" y="-39225"/>
                  <a:pt x="5850597" y="3213"/>
                  <a:pt x="6050226" y="0"/>
                </a:cubicBezTo>
                <a:cubicBezTo>
                  <a:pt x="6249855" y="-3213"/>
                  <a:pt x="6227991" y="16828"/>
                  <a:pt x="6376960" y="0"/>
                </a:cubicBezTo>
                <a:cubicBezTo>
                  <a:pt x="6525929" y="-16828"/>
                  <a:pt x="6739618" y="38364"/>
                  <a:pt x="6940296" y="0"/>
                </a:cubicBezTo>
                <a:cubicBezTo>
                  <a:pt x="7140974" y="-38364"/>
                  <a:pt x="7261087" y="6448"/>
                  <a:pt x="7345898" y="0"/>
                </a:cubicBezTo>
                <a:cubicBezTo>
                  <a:pt x="7430709" y="-6448"/>
                  <a:pt x="7657980" y="42193"/>
                  <a:pt x="7886700" y="0"/>
                </a:cubicBezTo>
                <a:cubicBezTo>
                  <a:pt x="7900844" y="82017"/>
                  <a:pt x="7873770" y="313935"/>
                  <a:pt x="7886700" y="402087"/>
                </a:cubicBezTo>
                <a:cubicBezTo>
                  <a:pt x="7899630" y="490239"/>
                  <a:pt x="7884648" y="772857"/>
                  <a:pt x="7886700" y="870453"/>
                </a:cubicBezTo>
                <a:cubicBezTo>
                  <a:pt x="7888752" y="968049"/>
                  <a:pt x="7847357" y="1171252"/>
                  <a:pt x="7886700" y="1325563"/>
                </a:cubicBezTo>
                <a:cubicBezTo>
                  <a:pt x="7583787" y="1370729"/>
                  <a:pt x="7471761" y="1255201"/>
                  <a:pt x="7165630" y="1325563"/>
                </a:cubicBezTo>
                <a:cubicBezTo>
                  <a:pt x="6859499" y="1395925"/>
                  <a:pt x="6874631" y="1324037"/>
                  <a:pt x="6760029" y="1325563"/>
                </a:cubicBezTo>
                <a:cubicBezTo>
                  <a:pt x="6645427" y="1327089"/>
                  <a:pt x="6478212" y="1300016"/>
                  <a:pt x="6196693" y="1325563"/>
                </a:cubicBezTo>
                <a:cubicBezTo>
                  <a:pt x="5915174" y="1351110"/>
                  <a:pt x="5901200" y="1310915"/>
                  <a:pt x="5791091" y="1325563"/>
                </a:cubicBezTo>
                <a:cubicBezTo>
                  <a:pt x="5680982" y="1340211"/>
                  <a:pt x="5614303" y="1288543"/>
                  <a:pt x="5464356" y="1325563"/>
                </a:cubicBezTo>
                <a:cubicBezTo>
                  <a:pt x="5314410" y="1362583"/>
                  <a:pt x="5228260" y="1325106"/>
                  <a:pt x="5137622" y="1325563"/>
                </a:cubicBezTo>
                <a:cubicBezTo>
                  <a:pt x="5046984" y="1326020"/>
                  <a:pt x="4581351" y="1297980"/>
                  <a:pt x="4416552" y="1325563"/>
                </a:cubicBezTo>
                <a:cubicBezTo>
                  <a:pt x="4251753" y="1353146"/>
                  <a:pt x="3989886" y="1318669"/>
                  <a:pt x="3853216" y="1325563"/>
                </a:cubicBezTo>
                <a:cubicBezTo>
                  <a:pt x="3716546" y="1332457"/>
                  <a:pt x="3558255" y="1291928"/>
                  <a:pt x="3289881" y="1325563"/>
                </a:cubicBezTo>
                <a:cubicBezTo>
                  <a:pt x="3021507" y="1359198"/>
                  <a:pt x="3069695" y="1290693"/>
                  <a:pt x="2884279" y="1325563"/>
                </a:cubicBezTo>
                <a:cubicBezTo>
                  <a:pt x="2698863" y="1360433"/>
                  <a:pt x="2535527" y="1264869"/>
                  <a:pt x="2242076" y="1325563"/>
                </a:cubicBezTo>
                <a:cubicBezTo>
                  <a:pt x="1948625" y="1386257"/>
                  <a:pt x="1904171" y="1259997"/>
                  <a:pt x="1599873" y="1325563"/>
                </a:cubicBezTo>
                <a:cubicBezTo>
                  <a:pt x="1295575" y="1391129"/>
                  <a:pt x="1110590" y="1304083"/>
                  <a:pt x="878804" y="1325563"/>
                </a:cubicBezTo>
                <a:cubicBezTo>
                  <a:pt x="647018" y="1347043"/>
                  <a:pt x="674596" y="1299861"/>
                  <a:pt x="552069" y="1325563"/>
                </a:cubicBezTo>
                <a:cubicBezTo>
                  <a:pt x="429542" y="1351265"/>
                  <a:pt x="259424" y="1264123"/>
                  <a:pt x="0" y="1325563"/>
                </a:cubicBezTo>
                <a:cubicBezTo>
                  <a:pt x="-16382" y="1214178"/>
                  <a:pt x="7535" y="978854"/>
                  <a:pt x="0" y="870453"/>
                </a:cubicBezTo>
                <a:cubicBezTo>
                  <a:pt x="-7535" y="762052"/>
                  <a:pt x="34011" y="603290"/>
                  <a:pt x="0" y="468366"/>
                </a:cubicBezTo>
                <a:cubicBezTo>
                  <a:pt x="-34011" y="333442"/>
                  <a:pt x="43995" y="199679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8100">
            <a:solidFill>
              <a:schemeClr val="bg2">
                <a:lumMod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1736524120">
                  <ask:type>
                    <ask:lineSketchScribble/>
                  </ask:type>
                </ask:lineSketchStyleProps>
              </a:ext>
            </a:extLst>
          </a:ln>
        </p:spPr>
        <p:txBody>
          <a:bodyPr/>
          <a:lstStyle/>
          <a:p>
            <a:pPr algn="ctr"/>
            <a:r>
              <a:rPr lang="it-IT" dirty="0"/>
              <a:t>National </a:t>
            </a:r>
            <a:r>
              <a:rPr lang="it-IT" dirty="0" err="1"/>
              <a:t>Guideline</a:t>
            </a:r>
            <a:r>
              <a:rPr lang="it-IT" dirty="0"/>
              <a:t> </a:t>
            </a:r>
            <a:r>
              <a:rPr lang="it-IT" dirty="0" err="1"/>
              <a:t>Clearinghouse</a:t>
            </a:r>
            <a:r>
              <a:rPr lang="it-IT" dirty="0"/>
              <a:t> – USA</a:t>
            </a:r>
            <a:br>
              <a:rPr lang="it-IT" dirty="0"/>
            </a:br>
            <a:r>
              <a:rPr lang="it-IT" dirty="0" err="1"/>
              <a:t>Obesity</a:t>
            </a:r>
            <a:r>
              <a:rPr lang="it-IT" dirty="0"/>
              <a:t> in </a:t>
            </a:r>
            <a:r>
              <a:rPr lang="it-IT" dirty="0" err="1"/>
              <a:t>Pregnancy</a:t>
            </a:r>
            <a:r>
              <a:rPr lang="it-IT" dirty="0"/>
              <a:t>, 2013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BAC87E7-8833-4327-0044-AECFB33172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59" t="12343" r="1319" b="80043"/>
          <a:stretch/>
        </p:blipFill>
        <p:spPr>
          <a:xfrm>
            <a:off x="1835696" y="1976134"/>
            <a:ext cx="5472608" cy="444754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9CB3A4DA-506A-4BB0-480F-81B130E732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59" t="30961" r="1319" b="42333"/>
          <a:stretch/>
        </p:blipFill>
        <p:spPr>
          <a:xfrm>
            <a:off x="1835696" y="2649065"/>
            <a:ext cx="5472608" cy="1559869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E7812C1B-F78B-F15E-2A7E-6DD8159F0E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59" t="71228" r="1319" b="4923"/>
          <a:stretch/>
        </p:blipFill>
        <p:spPr>
          <a:xfrm>
            <a:off x="1835696" y="4423957"/>
            <a:ext cx="5472608" cy="1393010"/>
          </a:xfrm>
          <a:prstGeom prst="rect">
            <a:avLst/>
          </a:prstGeom>
        </p:spPr>
      </p:pic>
      <p:sp>
        <p:nvSpPr>
          <p:cNvPr id="5" name="Ovale 4">
            <a:extLst>
              <a:ext uri="{FF2B5EF4-FFF2-40B4-BE49-F238E27FC236}">
                <a16:creationId xmlns:a16="http://schemas.microsoft.com/office/drawing/2014/main" id="{AFCD5416-CE24-BB3E-2D6C-723ABF7E9A4C}"/>
              </a:ext>
            </a:extLst>
          </p:cNvPr>
          <p:cNvSpPr/>
          <p:nvPr/>
        </p:nvSpPr>
        <p:spPr>
          <a:xfrm>
            <a:off x="1619672" y="2067201"/>
            <a:ext cx="144016" cy="13766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444FD0E3-245F-89B7-841C-5271DEDCA457}"/>
              </a:ext>
            </a:extLst>
          </p:cNvPr>
          <p:cNvSpPr/>
          <p:nvPr/>
        </p:nvSpPr>
        <p:spPr>
          <a:xfrm>
            <a:off x="1619672" y="2636912"/>
            <a:ext cx="144016" cy="13766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950B910B-4EF8-0FF6-49A8-358AC89D5879}"/>
              </a:ext>
            </a:extLst>
          </p:cNvPr>
          <p:cNvSpPr/>
          <p:nvPr/>
        </p:nvSpPr>
        <p:spPr>
          <a:xfrm>
            <a:off x="1619672" y="3075313"/>
            <a:ext cx="144016" cy="13766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0A883DEB-5FBA-CAE6-486E-FFF878A9F371}"/>
              </a:ext>
            </a:extLst>
          </p:cNvPr>
          <p:cNvSpPr/>
          <p:nvPr/>
        </p:nvSpPr>
        <p:spPr>
          <a:xfrm>
            <a:off x="1619672" y="3867401"/>
            <a:ext cx="144016" cy="13766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72709600-BD60-570F-F8AB-53DC61C49204}"/>
              </a:ext>
            </a:extLst>
          </p:cNvPr>
          <p:cNvSpPr/>
          <p:nvPr/>
        </p:nvSpPr>
        <p:spPr>
          <a:xfrm>
            <a:off x="1619672" y="4515473"/>
            <a:ext cx="144016" cy="13766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CCDB4777-12B6-1C00-A459-214892E6BA89}"/>
              </a:ext>
            </a:extLst>
          </p:cNvPr>
          <p:cNvSpPr/>
          <p:nvPr/>
        </p:nvSpPr>
        <p:spPr>
          <a:xfrm>
            <a:off x="1619672" y="5523585"/>
            <a:ext cx="144016" cy="13766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2616F3D9-1344-ABD1-8354-8BFD57BDE383}"/>
              </a:ext>
            </a:extLst>
          </p:cNvPr>
          <p:cNvSpPr/>
          <p:nvPr/>
        </p:nvSpPr>
        <p:spPr>
          <a:xfrm>
            <a:off x="1619672" y="4947521"/>
            <a:ext cx="144016" cy="13766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74990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6CFC1B4-0FBE-DCD6-9206-91D71C448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16" y="332656"/>
            <a:ext cx="8748464" cy="1325563"/>
          </a:xfrm>
          <a:custGeom>
            <a:avLst/>
            <a:gdLst>
              <a:gd name="connsiteX0" fmla="*/ 0 w 8748464"/>
              <a:gd name="connsiteY0" fmla="*/ 0 h 1325563"/>
              <a:gd name="connsiteX1" fmla="*/ 670716 w 8748464"/>
              <a:gd name="connsiteY1" fmla="*/ 0 h 1325563"/>
              <a:gd name="connsiteX2" fmla="*/ 1428916 w 8748464"/>
              <a:gd name="connsiteY2" fmla="*/ 0 h 1325563"/>
              <a:gd name="connsiteX3" fmla="*/ 1924662 w 8748464"/>
              <a:gd name="connsiteY3" fmla="*/ 0 h 1325563"/>
              <a:gd name="connsiteX4" fmla="*/ 2595378 w 8748464"/>
              <a:gd name="connsiteY4" fmla="*/ 0 h 1325563"/>
              <a:gd name="connsiteX5" fmla="*/ 2916155 w 8748464"/>
              <a:gd name="connsiteY5" fmla="*/ 0 h 1325563"/>
              <a:gd name="connsiteX6" fmla="*/ 3586870 w 8748464"/>
              <a:gd name="connsiteY6" fmla="*/ 0 h 1325563"/>
              <a:gd name="connsiteX7" fmla="*/ 4170101 w 8748464"/>
              <a:gd name="connsiteY7" fmla="*/ 0 h 1325563"/>
              <a:gd name="connsiteX8" fmla="*/ 4840817 w 8748464"/>
              <a:gd name="connsiteY8" fmla="*/ 0 h 1325563"/>
              <a:gd name="connsiteX9" fmla="*/ 5511532 w 8748464"/>
              <a:gd name="connsiteY9" fmla="*/ 0 h 1325563"/>
              <a:gd name="connsiteX10" fmla="*/ 6007279 w 8748464"/>
              <a:gd name="connsiteY10" fmla="*/ 0 h 1325563"/>
              <a:gd name="connsiteX11" fmla="*/ 6677994 w 8748464"/>
              <a:gd name="connsiteY11" fmla="*/ 0 h 1325563"/>
              <a:gd name="connsiteX12" fmla="*/ 7261225 w 8748464"/>
              <a:gd name="connsiteY12" fmla="*/ 0 h 1325563"/>
              <a:gd name="connsiteX13" fmla="*/ 7669487 w 8748464"/>
              <a:gd name="connsiteY13" fmla="*/ 0 h 1325563"/>
              <a:gd name="connsiteX14" fmla="*/ 8748464 w 8748464"/>
              <a:gd name="connsiteY14" fmla="*/ 0 h 1325563"/>
              <a:gd name="connsiteX15" fmla="*/ 8748464 w 8748464"/>
              <a:gd name="connsiteY15" fmla="*/ 402087 h 1325563"/>
              <a:gd name="connsiteX16" fmla="*/ 8748464 w 8748464"/>
              <a:gd name="connsiteY16" fmla="*/ 817431 h 1325563"/>
              <a:gd name="connsiteX17" fmla="*/ 8748464 w 8748464"/>
              <a:gd name="connsiteY17" fmla="*/ 1325563 h 1325563"/>
              <a:gd name="connsiteX18" fmla="*/ 8427687 w 8748464"/>
              <a:gd name="connsiteY18" fmla="*/ 1325563 h 1325563"/>
              <a:gd name="connsiteX19" fmla="*/ 7756971 w 8748464"/>
              <a:gd name="connsiteY19" fmla="*/ 1325563 h 1325563"/>
              <a:gd name="connsiteX20" fmla="*/ 7348710 w 8748464"/>
              <a:gd name="connsiteY20" fmla="*/ 1325563 h 1325563"/>
              <a:gd name="connsiteX21" fmla="*/ 6852963 w 8748464"/>
              <a:gd name="connsiteY21" fmla="*/ 1325563 h 1325563"/>
              <a:gd name="connsiteX22" fmla="*/ 6357217 w 8748464"/>
              <a:gd name="connsiteY22" fmla="*/ 1325563 h 1325563"/>
              <a:gd name="connsiteX23" fmla="*/ 5773986 w 8748464"/>
              <a:gd name="connsiteY23" fmla="*/ 1325563 h 1325563"/>
              <a:gd name="connsiteX24" fmla="*/ 5015786 w 8748464"/>
              <a:gd name="connsiteY24" fmla="*/ 1325563 h 1325563"/>
              <a:gd name="connsiteX25" fmla="*/ 4432555 w 8748464"/>
              <a:gd name="connsiteY25" fmla="*/ 1325563 h 1325563"/>
              <a:gd name="connsiteX26" fmla="*/ 3674355 w 8748464"/>
              <a:gd name="connsiteY26" fmla="*/ 1325563 h 1325563"/>
              <a:gd name="connsiteX27" fmla="*/ 3266093 w 8748464"/>
              <a:gd name="connsiteY27" fmla="*/ 1325563 h 1325563"/>
              <a:gd name="connsiteX28" fmla="*/ 2770347 w 8748464"/>
              <a:gd name="connsiteY28" fmla="*/ 1325563 h 1325563"/>
              <a:gd name="connsiteX29" fmla="*/ 2362085 w 8748464"/>
              <a:gd name="connsiteY29" fmla="*/ 1325563 h 1325563"/>
              <a:gd name="connsiteX30" fmla="*/ 1603885 w 8748464"/>
              <a:gd name="connsiteY30" fmla="*/ 1325563 h 1325563"/>
              <a:gd name="connsiteX31" fmla="*/ 933169 w 8748464"/>
              <a:gd name="connsiteY31" fmla="*/ 1325563 h 1325563"/>
              <a:gd name="connsiteX32" fmla="*/ 0 w 8748464"/>
              <a:gd name="connsiteY32" fmla="*/ 1325563 h 1325563"/>
              <a:gd name="connsiteX33" fmla="*/ 0 w 8748464"/>
              <a:gd name="connsiteY33" fmla="*/ 857197 h 1325563"/>
              <a:gd name="connsiteX34" fmla="*/ 0 w 8748464"/>
              <a:gd name="connsiteY34" fmla="*/ 441854 h 1325563"/>
              <a:gd name="connsiteX35" fmla="*/ 0 w 8748464"/>
              <a:gd name="connsiteY35" fmla="*/ 0 h 132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748464" h="1325563" fill="none" extrusionOk="0">
                <a:moveTo>
                  <a:pt x="0" y="0"/>
                </a:moveTo>
                <a:cubicBezTo>
                  <a:pt x="293433" y="-38109"/>
                  <a:pt x="376609" y="5820"/>
                  <a:pt x="670716" y="0"/>
                </a:cubicBezTo>
                <a:cubicBezTo>
                  <a:pt x="964823" y="-5820"/>
                  <a:pt x="1130959" y="6925"/>
                  <a:pt x="1428916" y="0"/>
                </a:cubicBezTo>
                <a:cubicBezTo>
                  <a:pt x="1726873" y="-6925"/>
                  <a:pt x="1748560" y="8304"/>
                  <a:pt x="1924662" y="0"/>
                </a:cubicBezTo>
                <a:cubicBezTo>
                  <a:pt x="2100764" y="-8304"/>
                  <a:pt x="2446355" y="38776"/>
                  <a:pt x="2595378" y="0"/>
                </a:cubicBezTo>
                <a:cubicBezTo>
                  <a:pt x="2744401" y="-38776"/>
                  <a:pt x="2835839" y="36750"/>
                  <a:pt x="2916155" y="0"/>
                </a:cubicBezTo>
                <a:cubicBezTo>
                  <a:pt x="2996471" y="-36750"/>
                  <a:pt x="3419043" y="26942"/>
                  <a:pt x="3586870" y="0"/>
                </a:cubicBezTo>
                <a:cubicBezTo>
                  <a:pt x="3754698" y="-26942"/>
                  <a:pt x="3925814" y="26044"/>
                  <a:pt x="4170101" y="0"/>
                </a:cubicBezTo>
                <a:cubicBezTo>
                  <a:pt x="4414388" y="-26044"/>
                  <a:pt x="4663378" y="51451"/>
                  <a:pt x="4840817" y="0"/>
                </a:cubicBezTo>
                <a:cubicBezTo>
                  <a:pt x="5018256" y="-51451"/>
                  <a:pt x="5370111" y="46018"/>
                  <a:pt x="5511532" y="0"/>
                </a:cubicBezTo>
                <a:cubicBezTo>
                  <a:pt x="5652954" y="-46018"/>
                  <a:pt x="5841406" y="41265"/>
                  <a:pt x="6007279" y="0"/>
                </a:cubicBezTo>
                <a:cubicBezTo>
                  <a:pt x="6173152" y="-41265"/>
                  <a:pt x="6538680" y="6129"/>
                  <a:pt x="6677994" y="0"/>
                </a:cubicBezTo>
                <a:cubicBezTo>
                  <a:pt x="6817308" y="-6129"/>
                  <a:pt x="7129827" y="33324"/>
                  <a:pt x="7261225" y="0"/>
                </a:cubicBezTo>
                <a:cubicBezTo>
                  <a:pt x="7392623" y="-33324"/>
                  <a:pt x="7467437" y="31054"/>
                  <a:pt x="7669487" y="0"/>
                </a:cubicBezTo>
                <a:cubicBezTo>
                  <a:pt x="7871537" y="-31054"/>
                  <a:pt x="8294304" y="4960"/>
                  <a:pt x="8748464" y="0"/>
                </a:cubicBezTo>
                <a:cubicBezTo>
                  <a:pt x="8795260" y="154798"/>
                  <a:pt x="8725435" y="282783"/>
                  <a:pt x="8748464" y="402087"/>
                </a:cubicBezTo>
                <a:cubicBezTo>
                  <a:pt x="8771493" y="521391"/>
                  <a:pt x="8708506" y="728516"/>
                  <a:pt x="8748464" y="817431"/>
                </a:cubicBezTo>
                <a:cubicBezTo>
                  <a:pt x="8788422" y="906346"/>
                  <a:pt x="8722886" y="1173017"/>
                  <a:pt x="8748464" y="1325563"/>
                </a:cubicBezTo>
                <a:cubicBezTo>
                  <a:pt x="8671712" y="1346779"/>
                  <a:pt x="8572633" y="1314900"/>
                  <a:pt x="8427687" y="1325563"/>
                </a:cubicBezTo>
                <a:cubicBezTo>
                  <a:pt x="8282741" y="1336226"/>
                  <a:pt x="7985519" y="1295029"/>
                  <a:pt x="7756971" y="1325563"/>
                </a:cubicBezTo>
                <a:cubicBezTo>
                  <a:pt x="7528423" y="1356097"/>
                  <a:pt x="7430764" y="1309895"/>
                  <a:pt x="7348710" y="1325563"/>
                </a:cubicBezTo>
                <a:cubicBezTo>
                  <a:pt x="7266656" y="1341231"/>
                  <a:pt x="6989697" y="1298518"/>
                  <a:pt x="6852963" y="1325563"/>
                </a:cubicBezTo>
                <a:cubicBezTo>
                  <a:pt x="6716229" y="1352608"/>
                  <a:pt x="6482323" y="1275611"/>
                  <a:pt x="6357217" y="1325563"/>
                </a:cubicBezTo>
                <a:cubicBezTo>
                  <a:pt x="6232111" y="1375515"/>
                  <a:pt x="5925154" y="1308215"/>
                  <a:pt x="5773986" y="1325563"/>
                </a:cubicBezTo>
                <a:cubicBezTo>
                  <a:pt x="5622818" y="1342911"/>
                  <a:pt x="5287666" y="1263918"/>
                  <a:pt x="5015786" y="1325563"/>
                </a:cubicBezTo>
                <a:cubicBezTo>
                  <a:pt x="4743906" y="1387208"/>
                  <a:pt x="4714914" y="1281568"/>
                  <a:pt x="4432555" y="1325563"/>
                </a:cubicBezTo>
                <a:cubicBezTo>
                  <a:pt x="4150196" y="1369558"/>
                  <a:pt x="4052563" y="1246099"/>
                  <a:pt x="3674355" y="1325563"/>
                </a:cubicBezTo>
                <a:cubicBezTo>
                  <a:pt x="3296147" y="1405027"/>
                  <a:pt x="3453916" y="1281245"/>
                  <a:pt x="3266093" y="1325563"/>
                </a:cubicBezTo>
                <a:cubicBezTo>
                  <a:pt x="3078270" y="1369881"/>
                  <a:pt x="2890900" y="1320808"/>
                  <a:pt x="2770347" y="1325563"/>
                </a:cubicBezTo>
                <a:cubicBezTo>
                  <a:pt x="2649794" y="1330318"/>
                  <a:pt x="2499721" y="1314798"/>
                  <a:pt x="2362085" y="1325563"/>
                </a:cubicBezTo>
                <a:cubicBezTo>
                  <a:pt x="2224449" y="1336328"/>
                  <a:pt x="1839156" y="1285018"/>
                  <a:pt x="1603885" y="1325563"/>
                </a:cubicBezTo>
                <a:cubicBezTo>
                  <a:pt x="1368614" y="1366108"/>
                  <a:pt x="1084380" y="1276192"/>
                  <a:pt x="933169" y="1325563"/>
                </a:cubicBezTo>
                <a:cubicBezTo>
                  <a:pt x="781958" y="1374934"/>
                  <a:pt x="375818" y="1263271"/>
                  <a:pt x="0" y="1325563"/>
                </a:cubicBezTo>
                <a:cubicBezTo>
                  <a:pt x="-44215" y="1146158"/>
                  <a:pt x="16686" y="1075951"/>
                  <a:pt x="0" y="857197"/>
                </a:cubicBezTo>
                <a:cubicBezTo>
                  <a:pt x="-16686" y="638443"/>
                  <a:pt x="8016" y="530489"/>
                  <a:pt x="0" y="441854"/>
                </a:cubicBezTo>
                <a:cubicBezTo>
                  <a:pt x="-8016" y="353219"/>
                  <a:pt x="39616" y="175787"/>
                  <a:pt x="0" y="0"/>
                </a:cubicBezTo>
                <a:close/>
              </a:path>
              <a:path w="8748464" h="1325563" stroke="0" extrusionOk="0">
                <a:moveTo>
                  <a:pt x="0" y="0"/>
                </a:moveTo>
                <a:cubicBezTo>
                  <a:pt x="354374" y="-74046"/>
                  <a:pt x="541363" y="9897"/>
                  <a:pt x="758200" y="0"/>
                </a:cubicBezTo>
                <a:cubicBezTo>
                  <a:pt x="975037" y="-9897"/>
                  <a:pt x="1008140" y="21617"/>
                  <a:pt x="1166462" y="0"/>
                </a:cubicBezTo>
                <a:cubicBezTo>
                  <a:pt x="1324784" y="-21617"/>
                  <a:pt x="1642345" y="13352"/>
                  <a:pt x="1837177" y="0"/>
                </a:cubicBezTo>
                <a:cubicBezTo>
                  <a:pt x="2032009" y="-13352"/>
                  <a:pt x="2246082" y="15130"/>
                  <a:pt x="2507893" y="0"/>
                </a:cubicBezTo>
                <a:cubicBezTo>
                  <a:pt x="2769704" y="-15130"/>
                  <a:pt x="2800106" y="4517"/>
                  <a:pt x="3091124" y="0"/>
                </a:cubicBezTo>
                <a:cubicBezTo>
                  <a:pt x="3382142" y="-4517"/>
                  <a:pt x="3587515" y="5409"/>
                  <a:pt x="3849324" y="0"/>
                </a:cubicBezTo>
                <a:cubicBezTo>
                  <a:pt x="4111133" y="-5409"/>
                  <a:pt x="4116454" y="32866"/>
                  <a:pt x="4257586" y="0"/>
                </a:cubicBezTo>
                <a:cubicBezTo>
                  <a:pt x="4398718" y="-32866"/>
                  <a:pt x="4456387" y="20258"/>
                  <a:pt x="4578363" y="0"/>
                </a:cubicBezTo>
                <a:cubicBezTo>
                  <a:pt x="4700339" y="-20258"/>
                  <a:pt x="4920066" y="40850"/>
                  <a:pt x="5074109" y="0"/>
                </a:cubicBezTo>
                <a:cubicBezTo>
                  <a:pt x="5228152" y="-40850"/>
                  <a:pt x="5472200" y="30025"/>
                  <a:pt x="5832309" y="0"/>
                </a:cubicBezTo>
                <a:cubicBezTo>
                  <a:pt x="6192418" y="-30025"/>
                  <a:pt x="6025052" y="3406"/>
                  <a:pt x="6153086" y="0"/>
                </a:cubicBezTo>
                <a:cubicBezTo>
                  <a:pt x="6281120" y="-3406"/>
                  <a:pt x="6599895" y="7393"/>
                  <a:pt x="6736317" y="0"/>
                </a:cubicBezTo>
                <a:cubicBezTo>
                  <a:pt x="6872739" y="-7393"/>
                  <a:pt x="7217449" y="21391"/>
                  <a:pt x="7494517" y="0"/>
                </a:cubicBezTo>
                <a:cubicBezTo>
                  <a:pt x="7771585" y="-21391"/>
                  <a:pt x="7705173" y="17484"/>
                  <a:pt x="7815295" y="0"/>
                </a:cubicBezTo>
                <a:cubicBezTo>
                  <a:pt x="7925417" y="-17484"/>
                  <a:pt x="7996735" y="9669"/>
                  <a:pt x="8136072" y="0"/>
                </a:cubicBezTo>
                <a:cubicBezTo>
                  <a:pt x="8275409" y="-9669"/>
                  <a:pt x="8551414" y="39061"/>
                  <a:pt x="8748464" y="0"/>
                </a:cubicBezTo>
                <a:cubicBezTo>
                  <a:pt x="8748879" y="218615"/>
                  <a:pt x="8735863" y="290132"/>
                  <a:pt x="8748464" y="455110"/>
                </a:cubicBezTo>
                <a:cubicBezTo>
                  <a:pt x="8761065" y="620088"/>
                  <a:pt x="8729916" y="765303"/>
                  <a:pt x="8748464" y="896964"/>
                </a:cubicBezTo>
                <a:cubicBezTo>
                  <a:pt x="8767012" y="1028625"/>
                  <a:pt x="8721699" y="1145925"/>
                  <a:pt x="8748464" y="1325563"/>
                </a:cubicBezTo>
                <a:cubicBezTo>
                  <a:pt x="8634972" y="1333737"/>
                  <a:pt x="8463548" y="1313549"/>
                  <a:pt x="8340202" y="1325563"/>
                </a:cubicBezTo>
                <a:cubicBezTo>
                  <a:pt x="8216856" y="1337577"/>
                  <a:pt x="7960437" y="1244400"/>
                  <a:pt x="7582002" y="1325563"/>
                </a:cubicBezTo>
                <a:cubicBezTo>
                  <a:pt x="7203567" y="1406726"/>
                  <a:pt x="7314403" y="1316505"/>
                  <a:pt x="7173740" y="1325563"/>
                </a:cubicBezTo>
                <a:cubicBezTo>
                  <a:pt x="7033077" y="1334621"/>
                  <a:pt x="6970925" y="1300066"/>
                  <a:pt x="6852963" y="1325563"/>
                </a:cubicBezTo>
                <a:cubicBezTo>
                  <a:pt x="6735001" y="1351060"/>
                  <a:pt x="6439449" y="1278045"/>
                  <a:pt x="6269733" y="1325563"/>
                </a:cubicBezTo>
                <a:cubicBezTo>
                  <a:pt x="6100017" y="1373081"/>
                  <a:pt x="6040088" y="1287397"/>
                  <a:pt x="5948956" y="1325563"/>
                </a:cubicBezTo>
                <a:cubicBezTo>
                  <a:pt x="5857824" y="1363729"/>
                  <a:pt x="5613862" y="1297773"/>
                  <a:pt x="5453209" y="1325563"/>
                </a:cubicBezTo>
                <a:cubicBezTo>
                  <a:pt x="5292556" y="1353353"/>
                  <a:pt x="5245554" y="1280865"/>
                  <a:pt x="5044948" y="1325563"/>
                </a:cubicBezTo>
                <a:cubicBezTo>
                  <a:pt x="4844342" y="1370261"/>
                  <a:pt x="4552181" y="1318841"/>
                  <a:pt x="4374232" y="1325563"/>
                </a:cubicBezTo>
                <a:cubicBezTo>
                  <a:pt x="4196283" y="1332285"/>
                  <a:pt x="4010990" y="1257581"/>
                  <a:pt x="3791001" y="1325563"/>
                </a:cubicBezTo>
                <a:cubicBezTo>
                  <a:pt x="3571012" y="1393545"/>
                  <a:pt x="3412248" y="1297773"/>
                  <a:pt x="3295255" y="1325563"/>
                </a:cubicBezTo>
                <a:cubicBezTo>
                  <a:pt x="3178262" y="1353353"/>
                  <a:pt x="2772223" y="1299075"/>
                  <a:pt x="2537055" y="1325563"/>
                </a:cubicBezTo>
                <a:cubicBezTo>
                  <a:pt x="2301887" y="1352051"/>
                  <a:pt x="2181728" y="1291092"/>
                  <a:pt x="1953824" y="1325563"/>
                </a:cubicBezTo>
                <a:cubicBezTo>
                  <a:pt x="1725920" y="1360034"/>
                  <a:pt x="1787054" y="1308359"/>
                  <a:pt x="1633047" y="1325563"/>
                </a:cubicBezTo>
                <a:cubicBezTo>
                  <a:pt x="1479040" y="1342767"/>
                  <a:pt x="1159502" y="1258749"/>
                  <a:pt x="874846" y="1325563"/>
                </a:cubicBezTo>
                <a:cubicBezTo>
                  <a:pt x="590190" y="1392377"/>
                  <a:pt x="382977" y="1319770"/>
                  <a:pt x="0" y="1325563"/>
                </a:cubicBezTo>
                <a:cubicBezTo>
                  <a:pt x="-47593" y="1170203"/>
                  <a:pt x="25006" y="1053607"/>
                  <a:pt x="0" y="870453"/>
                </a:cubicBezTo>
                <a:cubicBezTo>
                  <a:pt x="-25006" y="687299"/>
                  <a:pt x="33117" y="575648"/>
                  <a:pt x="0" y="402087"/>
                </a:cubicBezTo>
                <a:cubicBezTo>
                  <a:pt x="-33117" y="228526"/>
                  <a:pt x="23998" y="87010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39383817">
                  <ask:type>
                    <ask:lineSketchScribble/>
                  </ask:type>
                </ask:lineSketchStyleProps>
              </a:ext>
            </a:extLst>
          </a:ln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American College of </a:t>
            </a:r>
            <a:r>
              <a:rPr lang="it-IT" dirty="0" err="1"/>
              <a:t>Obstetricians</a:t>
            </a:r>
            <a:r>
              <a:rPr lang="it-IT" dirty="0"/>
              <a:t> and </a:t>
            </a:r>
            <a:r>
              <a:rPr lang="it-IT" dirty="0" err="1"/>
              <a:t>Gynaecologist</a:t>
            </a:r>
            <a:br>
              <a:rPr lang="it-IT" dirty="0"/>
            </a:br>
            <a:r>
              <a:rPr lang="it-IT" dirty="0"/>
              <a:t>Committee opinion of </a:t>
            </a:r>
            <a:r>
              <a:rPr lang="it-IT" dirty="0" err="1"/>
              <a:t>Obesity</a:t>
            </a:r>
            <a:r>
              <a:rPr lang="it-IT" dirty="0"/>
              <a:t> in </a:t>
            </a:r>
            <a:r>
              <a:rPr lang="it-IT" dirty="0" err="1"/>
              <a:t>Pregnancy</a:t>
            </a:r>
            <a:r>
              <a:rPr lang="it-IT" dirty="0"/>
              <a:t>, 2013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D26DAC5-9C44-015E-F8EC-EB1326D1F8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733"/>
          <a:stretch/>
        </p:blipFill>
        <p:spPr>
          <a:xfrm>
            <a:off x="1797463" y="2132856"/>
            <a:ext cx="5511800" cy="2592288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025BFAD5-DEEC-A20E-09C5-BD528B42D7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0261" b="12154"/>
          <a:stretch/>
        </p:blipFill>
        <p:spPr>
          <a:xfrm>
            <a:off x="1762348" y="4869160"/>
            <a:ext cx="5511800" cy="288032"/>
          </a:xfrm>
          <a:prstGeom prst="rect">
            <a:avLst/>
          </a:prstGeom>
        </p:spPr>
      </p:pic>
      <p:sp>
        <p:nvSpPr>
          <p:cNvPr id="8" name="Ovale 7">
            <a:extLst>
              <a:ext uri="{FF2B5EF4-FFF2-40B4-BE49-F238E27FC236}">
                <a16:creationId xmlns:a16="http://schemas.microsoft.com/office/drawing/2014/main" id="{424EEB46-2DD3-82C5-46A2-5D219A5FA5DA}"/>
              </a:ext>
            </a:extLst>
          </p:cNvPr>
          <p:cNvSpPr/>
          <p:nvPr/>
        </p:nvSpPr>
        <p:spPr>
          <a:xfrm>
            <a:off x="1629308" y="4917308"/>
            <a:ext cx="144016" cy="13766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3729F1AE-D498-1D33-5CAF-43429A8277F7}"/>
              </a:ext>
            </a:extLst>
          </p:cNvPr>
          <p:cNvSpPr/>
          <p:nvPr/>
        </p:nvSpPr>
        <p:spPr>
          <a:xfrm>
            <a:off x="1629308" y="4365104"/>
            <a:ext cx="144016" cy="13766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1F116A9F-A579-5167-2287-EDC6852668A5}"/>
              </a:ext>
            </a:extLst>
          </p:cNvPr>
          <p:cNvSpPr/>
          <p:nvPr/>
        </p:nvSpPr>
        <p:spPr>
          <a:xfrm>
            <a:off x="1629308" y="3573016"/>
            <a:ext cx="144016" cy="13766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FEADEBCB-5E40-736D-C891-9C4EE92739C2}"/>
              </a:ext>
            </a:extLst>
          </p:cNvPr>
          <p:cNvSpPr/>
          <p:nvPr/>
        </p:nvSpPr>
        <p:spPr>
          <a:xfrm>
            <a:off x="1653447" y="2992179"/>
            <a:ext cx="144016" cy="13766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E2FE90EB-94A0-F171-35F6-EDFA9CBEF624}"/>
              </a:ext>
            </a:extLst>
          </p:cNvPr>
          <p:cNvSpPr/>
          <p:nvPr/>
        </p:nvSpPr>
        <p:spPr>
          <a:xfrm>
            <a:off x="1641378" y="2546786"/>
            <a:ext cx="144016" cy="13766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C98A28DE-451F-BC59-1634-0042F561BCF8}"/>
              </a:ext>
            </a:extLst>
          </p:cNvPr>
          <p:cNvSpPr/>
          <p:nvPr/>
        </p:nvSpPr>
        <p:spPr>
          <a:xfrm>
            <a:off x="1653447" y="2173883"/>
            <a:ext cx="144016" cy="13766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24287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6A329D1C-A6AF-DCB6-3B83-B0FDD983B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32856"/>
            <a:ext cx="7886700" cy="3384376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it-IT" dirty="0"/>
              <a:t>ogni tentativo di prevenire l’obesità nelle donne in età fertile deve essere attuato ancora prima della gravidanza</a:t>
            </a:r>
          </a:p>
          <a:p>
            <a:pPr>
              <a:spcAft>
                <a:spcPts val="1200"/>
              </a:spcAft>
            </a:pPr>
            <a:r>
              <a:rPr lang="it-IT" dirty="0"/>
              <a:t>le conseguenze dell’obesità sulla morbilità e mortalità materna e fetale possono essere ridotte con un approccio multidisciplinare</a:t>
            </a:r>
          </a:p>
          <a:p>
            <a:pPr>
              <a:spcAft>
                <a:spcPts val="1200"/>
              </a:spcAft>
            </a:pPr>
            <a:r>
              <a:rPr lang="it-IT" dirty="0"/>
              <a:t>la gravida con obesità patologica rappresenta un problema importante per l’anestesista</a:t>
            </a:r>
          </a:p>
          <a:p>
            <a:r>
              <a:rPr lang="it-IT" dirty="0"/>
              <a:t>rigorosa gestione peri, intra e post-operatoria riduce drasticamente i rischi e migliora sensibilmente l’</a:t>
            </a:r>
            <a:r>
              <a:rPr lang="it-IT" dirty="0" err="1"/>
              <a:t>outcome</a:t>
            </a:r>
            <a:r>
              <a:rPr lang="it-IT" dirty="0"/>
              <a:t> materno-fetale</a:t>
            </a: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91E727EE-0662-A358-3568-ADFCC1591793}"/>
              </a:ext>
            </a:extLst>
          </p:cNvPr>
          <p:cNvSpPr txBox="1">
            <a:spLocks/>
          </p:cNvSpPr>
          <p:nvPr/>
        </p:nvSpPr>
        <p:spPr>
          <a:xfrm>
            <a:off x="3053463" y="681037"/>
            <a:ext cx="3037073" cy="665536"/>
          </a:xfrm>
          <a:custGeom>
            <a:avLst/>
            <a:gdLst>
              <a:gd name="connsiteX0" fmla="*/ 0 w 3037073"/>
              <a:gd name="connsiteY0" fmla="*/ 0 h 665536"/>
              <a:gd name="connsiteX1" fmla="*/ 506179 w 3037073"/>
              <a:gd name="connsiteY1" fmla="*/ 0 h 665536"/>
              <a:gd name="connsiteX2" fmla="*/ 1042728 w 3037073"/>
              <a:gd name="connsiteY2" fmla="*/ 0 h 665536"/>
              <a:gd name="connsiteX3" fmla="*/ 1518537 w 3037073"/>
              <a:gd name="connsiteY3" fmla="*/ 0 h 665536"/>
              <a:gd name="connsiteX4" fmla="*/ 1994345 w 3037073"/>
              <a:gd name="connsiteY4" fmla="*/ 0 h 665536"/>
              <a:gd name="connsiteX5" fmla="*/ 2470153 w 3037073"/>
              <a:gd name="connsiteY5" fmla="*/ 0 h 665536"/>
              <a:gd name="connsiteX6" fmla="*/ 3037073 w 3037073"/>
              <a:gd name="connsiteY6" fmla="*/ 0 h 665536"/>
              <a:gd name="connsiteX7" fmla="*/ 3037073 w 3037073"/>
              <a:gd name="connsiteY7" fmla="*/ 346079 h 665536"/>
              <a:gd name="connsiteX8" fmla="*/ 3037073 w 3037073"/>
              <a:gd name="connsiteY8" fmla="*/ 665536 h 665536"/>
              <a:gd name="connsiteX9" fmla="*/ 2622006 w 3037073"/>
              <a:gd name="connsiteY9" fmla="*/ 665536 h 665536"/>
              <a:gd name="connsiteX10" fmla="*/ 2085457 w 3037073"/>
              <a:gd name="connsiteY10" fmla="*/ 665536 h 665536"/>
              <a:gd name="connsiteX11" fmla="*/ 1640019 w 3037073"/>
              <a:gd name="connsiteY11" fmla="*/ 665536 h 665536"/>
              <a:gd name="connsiteX12" fmla="*/ 1073099 w 3037073"/>
              <a:gd name="connsiteY12" fmla="*/ 665536 h 665536"/>
              <a:gd name="connsiteX13" fmla="*/ 506179 w 3037073"/>
              <a:gd name="connsiteY13" fmla="*/ 665536 h 665536"/>
              <a:gd name="connsiteX14" fmla="*/ 0 w 3037073"/>
              <a:gd name="connsiteY14" fmla="*/ 665536 h 665536"/>
              <a:gd name="connsiteX15" fmla="*/ 0 w 3037073"/>
              <a:gd name="connsiteY15" fmla="*/ 319457 h 665536"/>
              <a:gd name="connsiteX16" fmla="*/ 0 w 3037073"/>
              <a:gd name="connsiteY16" fmla="*/ 0 h 665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037073" h="665536" fill="none" extrusionOk="0">
                <a:moveTo>
                  <a:pt x="0" y="0"/>
                </a:moveTo>
                <a:cubicBezTo>
                  <a:pt x="161944" y="-15296"/>
                  <a:pt x="329998" y="2968"/>
                  <a:pt x="506179" y="0"/>
                </a:cubicBezTo>
                <a:cubicBezTo>
                  <a:pt x="682360" y="-2968"/>
                  <a:pt x="910337" y="44720"/>
                  <a:pt x="1042728" y="0"/>
                </a:cubicBezTo>
                <a:cubicBezTo>
                  <a:pt x="1175119" y="-44720"/>
                  <a:pt x="1417810" y="5965"/>
                  <a:pt x="1518537" y="0"/>
                </a:cubicBezTo>
                <a:cubicBezTo>
                  <a:pt x="1619264" y="-5965"/>
                  <a:pt x="1816317" y="42744"/>
                  <a:pt x="1994345" y="0"/>
                </a:cubicBezTo>
                <a:cubicBezTo>
                  <a:pt x="2172373" y="-42744"/>
                  <a:pt x="2307220" y="54617"/>
                  <a:pt x="2470153" y="0"/>
                </a:cubicBezTo>
                <a:cubicBezTo>
                  <a:pt x="2633086" y="-54617"/>
                  <a:pt x="2894685" y="30363"/>
                  <a:pt x="3037073" y="0"/>
                </a:cubicBezTo>
                <a:cubicBezTo>
                  <a:pt x="3054339" y="112371"/>
                  <a:pt x="3025373" y="194869"/>
                  <a:pt x="3037073" y="346079"/>
                </a:cubicBezTo>
                <a:cubicBezTo>
                  <a:pt x="3048773" y="497289"/>
                  <a:pt x="3017163" y="557962"/>
                  <a:pt x="3037073" y="665536"/>
                </a:cubicBezTo>
                <a:cubicBezTo>
                  <a:pt x="2919815" y="714263"/>
                  <a:pt x="2737906" y="616152"/>
                  <a:pt x="2622006" y="665536"/>
                </a:cubicBezTo>
                <a:cubicBezTo>
                  <a:pt x="2506106" y="714920"/>
                  <a:pt x="2261084" y="644683"/>
                  <a:pt x="2085457" y="665536"/>
                </a:cubicBezTo>
                <a:cubicBezTo>
                  <a:pt x="1909830" y="686389"/>
                  <a:pt x="1784954" y="623617"/>
                  <a:pt x="1640019" y="665536"/>
                </a:cubicBezTo>
                <a:cubicBezTo>
                  <a:pt x="1495084" y="707455"/>
                  <a:pt x="1315688" y="642896"/>
                  <a:pt x="1073099" y="665536"/>
                </a:cubicBezTo>
                <a:cubicBezTo>
                  <a:pt x="830510" y="688176"/>
                  <a:pt x="660559" y="634575"/>
                  <a:pt x="506179" y="665536"/>
                </a:cubicBezTo>
                <a:cubicBezTo>
                  <a:pt x="351799" y="696497"/>
                  <a:pt x="243925" y="623582"/>
                  <a:pt x="0" y="665536"/>
                </a:cubicBezTo>
                <a:cubicBezTo>
                  <a:pt x="-4337" y="573484"/>
                  <a:pt x="14397" y="394744"/>
                  <a:pt x="0" y="319457"/>
                </a:cubicBezTo>
                <a:cubicBezTo>
                  <a:pt x="-14397" y="244170"/>
                  <a:pt x="5227" y="74474"/>
                  <a:pt x="0" y="0"/>
                </a:cubicBezTo>
                <a:close/>
              </a:path>
              <a:path w="3037073" h="665536" stroke="0" extrusionOk="0">
                <a:moveTo>
                  <a:pt x="0" y="0"/>
                </a:moveTo>
                <a:cubicBezTo>
                  <a:pt x="175986" y="-9698"/>
                  <a:pt x="349253" y="35399"/>
                  <a:pt x="445437" y="0"/>
                </a:cubicBezTo>
                <a:cubicBezTo>
                  <a:pt x="541621" y="-35399"/>
                  <a:pt x="761064" y="20908"/>
                  <a:pt x="860504" y="0"/>
                </a:cubicBezTo>
                <a:cubicBezTo>
                  <a:pt x="959944" y="-20908"/>
                  <a:pt x="1168131" y="40002"/>
                  <a:pt x="1336312" y="0"/>
                </a:cubicBezTo>
                <a:cubicBezTo>
                  <a:pt x="1504493" y="-40002"/>
                  <a:pt x="1734814" y="34302"/>
                  <a:pt x="1842491" y="0"/>
                </a:cubicBezTo>
                <a:cubicBezTo>
                  <a:pt x="1950168" y="-34302"/>
                  <a:pt x="2094899" y="35455"/>
                  <a:pt x="2257558" y="0"/>
                </a:cubicBezTo>
                <a:cubicBezTo>
                  <a:pt x="2420217" y="-35455"/>
                  <a:pt x="2656777" y="13345"/>
                  <a:pt x="3037073" y="0"/>
                </a:cubicBezTo>
                <a:cubicBezTo>
                  <a:pt x="3056501" y="166703"/>
                  <a:pt x="3011794" y="236035"/>
                  <a:pt x="3037073" y="339423"/>
                </a:cubicBezTo>
                <a:cubicBezTo>
                  <a:pt x="3062352" y="442811"/>
                  <a:pt x="3020340" y="580849"/>
                  <a:pt x="3037073" y="665536"/>
                </a:cubicBezTo>
                <a:cubicBezTo>
                  <a:pt x="2803860" y="696452"/>
                  <a:pt x="2692239" y="649333"/>
                  <a:pt x="2530894" y="665536"/>
                </a:cubicBezTo>
                <a:cubicBezTo>
                  <a:pt x="2369549" y="681739"/>
                  <a:pt x="2230270" y="623573"/>
                  <a:pt x="2024715" y="665536"/>
                </a:cubicBezTo>
                <a:cubicBezTo>
                  <a:pt x="1819160" y="707499"/>
                  <a:pt x="1714993" y="640834"/>
                  <a:pt x="1579278" y="665536"/>
                </a:cubicBezTo>
                <a:cubicBezTo>
                  <a:pt x="1443563" y="690238"/>
                  <a:pt x="1297218" y="661096"/>
                  <a:pt x="1133841" y="665536"/>
                </a:cubicBezTo>
                <a:cubicBezTo>
                  <a:pt x="970464" y="669976"/>
                  <a:pt x="736420" y="618392"/>
                  <a:pt x="566920" y="665536"/>
                </a:cubicBezTo>
                <a:cubicBezTo>
                  <a:pt x="397420" y="712680"/>
                  <a:pt x="126105" y="623766"/>
                  <a:pt x="0" y="665536"/>
                </a:cubicBezTo>
                <a:cubicBezTo>
                  <a:pt x="-127" y="542828"/>
                  <a:pt x="34022" y="440635"/>
                  <a:pt x="0" y="319457"/>
                </a:cubicBezTo>
                <a:cubicBezTo>
                  <a:pt x="-34022" y="198279"/>
                  <a:pt x="14550" y="106479"/>
                  <a:pt x="0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97860099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4000" b="1" dirty="0"/>
              <a:t>Conclusioni</a:t>
            </a: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26CD2729-6B2D-1B2F-12D0-3C333C2D3C1D}"/>
              </a:ext>
            </a:extLst>
          </p:cNvPr>
          <p:cNvSpPr/>
          <p:nvPr/>
        </p:nvSpPr>
        <p:spPr>
          <a:xfrm>
            <a:off x="3275856" y="2443590"/>
            <a:ext cx="2520280" cy="28803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907066C2-CDCF-056F-EE79-DBC52BBA7147}"/>
              </a:ext>
            </a:extLst>
          </p:cNvPr>
          <p:cNvSpPr/>
          <p:nvPr/>
        </p:nvSpPr>
        <p:spPr>
          <a:xfrm>
            <a:off x="4830396" y="3284984"/>
            <a:ext cx="3053972" cy="28803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63F5CFBE-F43B-3B04-D288-8F2223B11AFF}"/>
              </a:ext>
            </a:extLst>
          </p:cNvPr>
          <p:cNvSpPr/>
          <p:nvPr/>
        </p:nvSpPr>
        <p:spPr>
          <a:xfrm>
            <a:off x="2555776" y="4126379"/>
            <a:ext cx="1440160" cy="28803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DC0E5EA5-745F-0D71-EAB0-3BBB15447103}"/>
              </a:ext>
            </a:extLst>
          </p:cNvPr>
          <p:cNvSpPr/>
          <p:nvPr/>
        </p:nvSpPr>
        <p:spPr>
          <a:xfrm>
            <a:off x="4211960" y="4941168"/>
            <a:ext cx="2808312" cy="28803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65147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763688" y="4725144"/>
            <a:ext cx="5751690" cy="14465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/>
              <a:t>GRAZIE PER L’ATTENZIONE!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558A79B-E703-EECE-2EC9-A1723E800D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74967"/>
            <a:ext cx="4344989" cy="2952327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855F89A5-DF5B-B934-C851-A9EE61822F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4" t="5739" r="3753" b="7636"/>
          <a:stretch/>
        </p:blipFill>
        <p:spPr>
          <a:xfrm>
            <a:off x="270577" y="260648"/>
            <a:ext cx="3865630" cy="2966646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0783C8B3-F0B0-4106-D087-7F59C6A049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66"/>
          <a:stretch/>
        </p:blipFill>
        <p:spPr>
          <a:xfrm>
            <a:off x="270577" y="260648"/>
            <a:ext cx="8646412" cy="427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397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/>
          <a:srcRect l="53124" t="28051" r="3874" b="15256"/>
          <a:stretch>
            <a:fillRect/>
          </a:stretch>
        </p:blipFill>
        <p:spPr bwMode="auto">
          <a:xfrm>
            <a:off x="2411760" y="2060848"/>
            <a:ext cx="4536504" cy="336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sellaDiTesto 5"/>
          <p:cNvSpPr txBox="1"/>
          <p:nvPr/>
        </p:nvSpPr>
        <p:spPr>
          <a:xfrm>
            <a:off x="5543007" y="6165304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Dati ISTAT 2016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267744" y="632882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/>
              <a:t>«Se fossimo in cento»</a:t>
            </a:r>
          </a:p>
        </p:txBody>
      </p:sp>
    </p:spTree>
    <p:extLst>
      <p:ext uri="{BB962C8B-B14F-4D97-AF65-F5344CB8AC3E}">
        <p14:creationId xmlns:p14="http://schemas.microsoft.com/office/powerpoint/2010/main" val="3026468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31956" y="315821"/>
            <a:ext cx="5680087" cy="707886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it-IT" sz="4000" b="1" dirty="0"/>
              <a:t> Implicazioni patologiche</a:t>
            </a:r>
          </a:p>
        </p:txBody>
      </p:sp>
      <p:pic>
        <p:nvPicPr>
          <p:cNvPr id="1026" name="Picture 2" descr="Risultati immagini per OBESITà PATOLOGIE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/>
          <a:srcRect l="1321" r="-1" b="-402"/>
          <a:stretch/>
        </p:blipFill>
        <p:spPr bwMode="auto">
          <a:xfrm>
            <a:off x="1215599" y="1539326"/>
            <a:ext cx="5794610" cy="4725429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5429256" y="2900222"/>
            <a:ext cx="25003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chemeClr val="accent6">
                    <a:lumMod val="75000"/>
                  </a:schemeClr>
                </a:solidFill>
              </a:rPr>
              <a:t>Ipertensione arteriosa sistemica</a:t>
            </a:r>
          </a:p>
        </p:txBody>
      </p:sp>
      <p:sp>
        <p:nvSpPr>
          <p:cNvPr id="6" name="Ovale 5"/>
          <p:cNvSpPr/>
          <p:nvPr/>
        </p:nvSpPr>
        <p:spPr>
          <a:xfrm>
            <a:off x="1259632" y="1686488"/>
            <a:ext cx="2232037" cy="978552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5572132" y="6000768"/>
            <a:ext cx="928694" cy="285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chemeClr val="accent6">
                    <a:lumMod val="75000"/>
                  </a:schemeClr>
                </a:solidFill>
              </a:rPr>
              <a:t>TVP ed EP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1645816" y="4151132"/>
            <a:ext cx="5852368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solidFill>
                  <a:schemeClr val="accent6">
                    <a:lumMod val="75000"/>
                  </a:schemeClr>
                </a:solidFill>
              </a:rPr>
              <a:t>SINDROME METABOLICA</a:t>
            </a:r>
          </a:p>
        </p:txBody>
      </p:sp>
      <p:sp>
        <p:nvSpPr>
          <p:cNvPr id="24" name="Ovale 23"/>
          <p:cNvSpPr/>
          <p:nvPr/>
        </p:nvSpPr>
        <p:spPr>
          <a:xfrm>
            <a:off x="5237860" y="2864889"/>
            <a:ext cx="2511859" cy="492104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/>
          </a:p>
        </p:txBody>
      </p:sp>
      <p:sp>
        <p:nvSpPr>
          <p:cNvPr id="25" name="Ovale 24"/>
          <p:cNvSpPr/>
          <p:nvPr/>
        </p:nvSpPr>
        <p:spPr>
          <a:xfrm>
            <a:off x="5763331" y="3760969"/>
            <a:ext cx="1279103" cy="282141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/>
          </a:p>
        </p:txBody>
      </p:sp>
      <p:sp>
        <p:nvSpPr>
          <p:cNvPr id="26" name="Ovale 25"/>
          <p:cNvSpPr/>
          <p:nvPr/>
        </p:nvSpPr>
        <p:spPr>
          <a:xfrm>
            <a:off x="5700460" y="3449702"/>
            <a:ext cx="1045564" cy="274795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000" dirty="0"/>
              <a:t>Presenza di almeno 3 condizioni tra </a:t>
            </a:r>
          </a:p>
          <a:p>
            <a:pPr marL="0" indent="0" algn="just">
              <a:buNone/>
            </a:pPr>
            <a:r>
              <a:rPr lang="it-IT" sz="2000" dirty="0">
                <a:solidFill>
                  <a:srgbClr val="FF0000"/>
                </a:solidFill>
              </a:rPr>
              <a:t>	diabete</a:t>
            </a:r>
            <a:endParaRPr lang="it-IT" sz="2000" dirty="0"/>
          </a:p>
          <a:p>
            <a:pPr marL="0" indent="0" algn="just">
              <a:buNone/>
            </a:pPr>
            <a:r>
              <a:rPr lang="it-IT" sz="2000" dirty="0">
                <a:solidFill>
                  <a:srgbClr val="FF0000"/>
                </a:solidFill>
              </a:rPr>
              <a:t>	dislipidemia</a:t>
            </a:r>
            <a:endParaRPr lang="it-IT" sz="2000" dirty="0"/>
          </a:p>
          <a:p>
            <a:pPr marL="0" indent="0" algn="just">
              <a:buNone/>
            </a:pPr>
            <a:r>
              <a:rPr lang="it-IT" sz="2000" dirty="0">
                <a:solidFill>
                  <a:srgbClr val="FF0000"/>
                </a:solidFill>
              </a:rPr>
              <a:t>	ipertensione</a:t>
            </a:r>
            <a:r>
              <a:rPr lang="it-IT" sz="2000" dirty="0"/>
              <a:t> </a:t>
            </a:r>
          </a:p>
          <a:p>
            <a:pPr marL="0" indent="0" algn="just">
              <a:buNone/>
            </a:pPr>
            <a:r>
              <a:rPr lang="it-IT" sz="2000" dirty="0">
                <a:solidFill>
                  <a:srgbClr val="FF0000"/>
                </a:solidFill>
              </a:rPr>
              <a:t>	obesità viscerale</a:t>
            </a:r>
            <a:endParaRPr lang="it-IT" sz="2000" dirty="0"/>
          </a:p>
          <a:p>
            <a:pPr marL="0" indent="0" algn="just">
              <a:buNone/>
            </a:pPr>
            <a:endParaRPr lang="it-IT" sz="2000" dirty="0"/>
          </a:p>
          <a:p>
            <a:pPr marL="0" indent="0" algn="just">
              <a:buNone/>
            </a:pPr>
            <a:r>
              <a:rPr lang="it-IT" sz="2000" dirty="0"/>
              <a:t>Insieme al fumo una delle principali cause di eventi avversi peri-operatori e di mortalità. </a:t>
            </a:r>
          </a:p>
          <a:p>
            <a:pPr marL="0" indent="0" algn="just">
              <a:buNone/>
            </a:pPr>
            <a:endParaRPr lang="it-IT" sz="2000" dirty="0"/>
          </a:p>
          <a:p>
            <a:pPr marL="0" indent="0" algn="just">
              <a:buNone/>
            </a:pPr>
            <a:r>
              <a:rPr lang="it-IT" sz="2000" dirty="0"/>
              <a:t>È inoltre un fattore di rischio per gestione difficile delle vie aeree.</a:t>
            </a:r>
          </a:p>
          <a:p>
            <a:pPr marL="0" indent="0">
              <a:buNone/>
            </a:pPr>
            <a:endParaRPr lang="it-IT" sz="2000" dirty="0"/>
          </a:p>
        </p:txBody>
      </p:sp>
      <p:sp>
        <p:nvSpPr>
          <p:cNvPr id="5" name="Rettangolo 4"/>
          <p:cNvSpPr/>
          <p:nvPr/>
        </p:nvSpPr>
        <p:spPr>
          <a:xfrm>
            <a:off x="658813" y="5949054"/>
            <a:ext cx="80090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200" dirty="0" err="1"/>
              <a:t>Nightingale</a:t>
            </a:r>
            <a:r>
              <a:rPr lang="it-IT" sz="1200" dirty="0"/>
              <a:t> CE, </a:t>
            </a:r>
            <a:r>
              <a:rPr lang="it-IT" sz="1200" dirty="0" err="1"/>
              <a:t>Margarson</a:t>
            </a:r>
            <a:r>
              <a:rPr lang="it-IT" sz="1200" dirty="0"/>
              <a:t> MP, </a:t>
            </a:r>
            <a:r>
              <a:rPr lang="it-IT" sz="1200" dirty="0" err="1"/>
              <a:t>Shearer</a:t>
            </a:r>
            <a:r>
              <a:rPr lang="it-IT" sz="1200" dirty="0"/>
              <a:t> E, </a:t>
            </a:r>
            <a:r>
              <a:rPr lang="it-IT" sz="1200" dirty="0" err="1"/>
              <a:t>Redman</a:t>
            </a:r>
            <a:r>
              <a:rPr lang="it-IT" sz="1200" dirty="0"/>
              <a:t> JW, Lucas DN, </a:t>
            </a:r>
            <a:r>
              <a:rPr lang="it-IT" sz="1200" dirty="0" err="1"/>
              <a:t>Cousins</a:t>
            </a:r>
            <a:r>
              <a:rPr lang="it-IT" sz="1200" dirty="0"/>
              <a:t> JM, et al. </a:t>
            </a:r>
          </a:p>
          <a:p>
            <a:pPr algn="just"/>
            <a:r>
              <a:rPr lang="it-IT" sz="1200" i="1" dirty="0"/>
              <a:t>Peri-operative management </a:t>
            </a:r>
            <a:r>
              <a:rPr lang="en-US" sz="1200" i="1" dirty="0"/>
              <a:t>of the obese surgical patient 2015: Association of </a:t>
            </a:r>
            <a:r>
              <a:rPr lang="en-US" sz="1200" i="1" dirty="0" err="1"/>
              <a:t>Anaesthetists</a:t>
            </a:r>
            <a:r>
              <a:rPr lang="en-US" sz="1200" i="1" dirty="0"/>
              <a:t> of Great Britain and Ireland Society for Obesity and Bariatric </a:t>
            </a:r>
            <a:r>
              <a:rPr lang="en-US" sz="1200" i="1" dirty="0" err="1"/>
              <a:t>Anaesthesia</a:t>
            </a:r>
            <a:r>
              <a:rPr lang="en-US" sz="1200" dirty="0"/>
              <a:t>. </a:t>
            </a:r>
            <a:r>
              <a:rPr lang="en-US" sz="1200" dirty="0" err="1"/>
              <a:t>Anaesthesia</a:t>
            </a:r>
            <a:r>
              <a:rPr lang="en-US" sz="1200" dirty="0"/>
              <a:t> </a:t>
            </a:r>
            <a:r>
              <a:rPr lang="it-IT" sz="1200" dirty="0"/>
              <a:t>2015;70:859-76.</a:t>
            </a:r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2236013" y="657563"/>
            <a:ext cx="4671974" cy="749640"/>
          </a:xfrm>
          <a:custGeom>
            <a:avLst/>
            <a:gdLst>
              <a:gd name="connsiteX0" fmla="*/ 0 w 4671974"/>
              <a:gd name="connsiteY0" fmla="*/ 0 h 749640"/>
              <a:gd name="connsiteX1" fmla="*/ 490557 w 4671974"/>
              <a:gd name="connsiteY1" fmla="*/ 0 h 749640"/>
              <a:gd name="connsiteX2" fmla="*/ 1027834 w 4671974"/>
              <a:gd name="connsiteY2" fmla="*/ 0 h 749640"/>
              <a:gd name="connsiteX3" fmla="*/ 1518392 w 4671974"/>
              <a:gd name="connsiteY3" fmla="*/ 0 h 749640"/>
              <a:gd name="connsiteX4" fmla="*/ 2149108 w 4671974"/>
              <a:gd name="connsiteY4" fmla="*/ 0 h 749640"/>
              <a:gd name="connsiteX5" fmla="*/ 2733105 w 4671974"/>
              <a:gd name="connsiteY5" fmla="*/ 0 h 749640"/>
              <a:gd name="connsiteX6" fmla="*/ 3317102 w 4671974"/>
              <a:gd name="connsiteY6" fmla="*/ 0 h 749640"/>
              <a:gd name="connsiteX7" fmla="*/ 3994538 w 4671974"/>
              <a:gd name="connsiteY7" fmla="*/ 0 h 749640"/>
              <a:gd name="connsiteX8" fmla="*/ 4671974 w 4671974"/>
              <a:gd name="connsiteY8" fmla="*/ 0 h 749640"/>
              <a:gd name="connsiteX9" fmla="*/ 4671974 w 4671974"/>
              <a:gd name="connsiteY9" fmla="*/ 352331 h 749640"/>
              <a:gd name="connsiteX10" fmla="*/ 4671974 w 4671974"/>
              <a:gd name="connsiteY10" fmla="*/ 749640 h 749640"/>
              <a:gd name="connsiteX11" fmla="*/ 4228136 w 4671974"/>
              <a:gd name="connsiteY11" fmla="*/ 749640 h 749640"/>
              <a:gd name="connsiteX12" fmla="*/ 3737579 w 4671974"/>
              <a:gd name="connsiteY12" fmla="*/ 749640 h 749640"/>
              <a:gd name="connsiteX13" fmla="*/ 3106863 w 4671974"/>
              <a:gd name="connsiteY13" fmla="*/ 749640 h 749640"/>
              <a:gd name="connsiteX14" fmla="*/ 2429426 w 4671974"/>
              <a:gd name="connsiteY14" fmla="*/ 749640 h 749640"/>
              <a:gd name="connsiteX15" fmla="*/ 1892149 w 4671974"/>
              <a:gd name="connsiteY15" fmla="*/ 749640 h 749640"/>
              <a:gd name="connsiteX16" fmla="*/ 1214713 w 4671974"/>
              <a:gd name="connsiteY16" fmla="*/ 749640 h 749640"/>
              <a:gd name="connsiteX17" fmla="*/ 724156 w 4671974"/>
              <a:gd name="connsiteY17" fmla="*/ 749640 h 749640"/>
              <a:gd name="connsiteX18" fmla="*/ 0 w 4671974"/>
              <a:gd name="connsiteY18" fmla="*/ 749640 h 749640"/>
              <a:gd name="connsiteX19" fmla="*/ 0 w 4671974"/>
              <a:gd name="connsiteY19" fmla="*/ 397309 h 749640"/>
              <a:gd name="connsiteX20" fmla="*/ 0 w 4671974"/>
              <a:gd name="connsiteY20" fmla="*/ 0 h 749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671974" h="749640" fill="none" extrusionOk="0">
                <a:moveTo>
                  <a:pt x="0" y="0"/>
                </a:moveTo>
                <a:cubicBezTo>
                  <a:pt x="186801" y="-52287"/>
                  <a:pt x="284648" y="39563"/>
                  <a:pt x="490557" y="0"/>
                </a:cubicBezTo>
                <a:cubicBezTo>
                  <a:pt x="696466" y="-39563"/>
                  <a:pt x="771957" y="21569"/>
                  <a:pt x="1027834" y="0"/>
                </a:cubicBezTo>
                <a:cubicBezTo>
                  <a:pt x="1283711" y="-21569"/>
                  <a:pt x="1325311" y="24905"/>
                  <a:pt x="1518392" y="0"/>
                </a:cubicBezTo>
                <a:cubicBezTo>
                  <a:pt x="1711473" y="-24905"/>
                  <a:pt x="1951447" y="12638"/>
                  <a:pt x="2149108" y="0"/>
                </a:cubicBezTo>
                <a:cubicBezTo>
                  <a:pt x="2346769" y="-12638"/>
                  <a:pt x="2604489" y="11979"/>
                  <a:pt x="2733105" y="0"/>
                </a:cubicBezTo>
                <a:cubicBezTo>
                  <a:pt x="2861721" y="-11979"/>
                  <a:pt x="3084534" y="63001"/>
                  <a:pt x="3317102" y="0"/>
                </a:cubicBezTo>
                <a:cubicBezTo>
                  <a:pt x="3549670" y="-63001"/>
                  <a:pt x="3741326" y="66089"/>
                  <a:pt x="3994538" y="0"/>
                </a:cubicBezTo>
                <a:cubicBezTo>
                  <a:pt x="4247750" y="-66089"/>
                  <a:pt x="4388850" y="7882"/>
                  <a:pt x="4671974" y="0"/>
                </a:cubicBezTo>
                <a:cubicBezTo>
                  <a:pt x="4709687" y="161646"/>
                  <a:pt x="4666333" y="207505"/>
                  <a:pt x="4671974" y="352331"/>
                </a:cubicBezTo>
                <a:cubicBezTo>
                  <a:pt x="4677615" y="497157"/>
                  <a:pt x="4662623" y="560415"/>
                  <a:pt x="4671974" y="749640"/>
                </a:cubicBezTo>
                <a:cubicBezTo>
                  <a:pt x="4558790" y="759564"/>
                  <a:pt x="4386661" y="734378"/>
                  <a:pt x="4228136" y="749640"/>
                </a:cubicBezTo>
                <a:cubicBezTo>
                  <a:pt x="4069611" y="764902"/>
                  <a:pt x="3945387" y="719689"/>
                  <a:pt x="3737579" y="749640"/>
                </a:cubicBezTo>
                <a:cubicBezTo>
                  <a:pt x="3529771" y="779591"/>
                  <a:pt x="3277426" y="728556"/>
                  <a:pt x="3106863" y="749640"/>
                </a:cubicBezTo>
                <a:cubicBezTo>
                  <a:pt x="2936300" y="770724"/>
                  <a:pt x="2685335" y="682496"/>
                  <a:pt x="2429426" y="749640"/>
                </a:cubicBezTo>
                <a:cubicBezTo>
                  <a:pt x="2173517" y="816784"/>
                  <a:pt x="2067826" y="686626"/>
                  <a:pt x="1892149" y="749640"/>
                </a:cubicBezTo>
                <a:cubicBezTo>
                  <a:pt x="1716472" y="812654"/>
                  <a:pt x="1451434" y="669797"/>
                  <a:pt x="1214713" y="749640"/>
                </a:cubicBezTo>
                <a:cubicBezTo>
                  <a:pt x="977992" y="829483"/>
                  <a:pt x="955928" y="721156"/>
                  <a:pt x="724156" y="749640"/>
                </a:cubicBezTo>
                <a:cubicBezTo>
                  <a:pt x="492384" y="778124"/>
                  <a:pt x="164729" y="663030"/>
                  <a:pt x="0" y="749640"/>
                </a:cubicBezTo>
                <a:cubicBezTo>
                  <a:pt x="-37934" y="601327"/>
                  <a:pt x="29124" y="509530"/>
                  <a:pt x="0" y="397309"/>
                </a:cubicBezTo>
                <a:cubicBezTo>
                  <a:pt x="-29124" y="285088"/>
                  <a:pt x="36076" y="108073"/>
                  <a:pt x="0" y="0"/>
                </a:cubicBezTo>
                <a:close/>
              </a:path>
              <a:path w="4671974" h="749640" stroke="0" extrusionOk="0">
                <a:moveTo>
                  <a:pt x="0" y="0"/>
                </a:moveTo>
                <a:cubicBezTo>
                  <a:pt x="129982" y="-17992"/>
                  <a:pt x="326287" y="2408"/>
                  <a:pt x="537277" y="0"/>
                </a:cubicBezTo>
                <a:cubicBezTo>
                  <a:pt x="748267" y="-2408"/>
                  <a:pt x="772195" y="9114"/>
                  <a:pt x="981115" y="0"/>
                </a:cubicBezTo>
                <a:cubicBezTo>
                  <a:pt x="1190035" y="-9114"/>
                  <a:pt x="1496547" y="30553"/>
                  <a:pt x="1658551" y="0"/>
                </a:cubicBezTo>
                <a:cubicBezTo>
                  <a:pt x="1820555" y="-30553"/>
                  <a:pt x="1943412" y="51728"/>
                  <a:pt x="2195828" y="0"/>
                </a:cubicBezTo>
                <a:cubicBezTo>
                  <a:pt x="2448244" y="-51728"/>
                  <a:pt x="2579529" y="44463"/>
                  <a:pt x="2733105" y="0"/>
                </a:cubicBezTo>
                <a:cubicBezTo>
                  <a:pt x="2886681" y="-44463"/>
                  <a:pt x="3265889" y="56163"/>
                  <a:pt x="3410541" y="0"/>
                </a:cubicBezTo>
                <a:cubicBezTo>
                  <a:pt x="3555193" y="-56163"/>
                  <a:pt x="3777037" y="591"/>
                  <a:pt x="3901098" y="0"/>
                </a:cubicBezTo>
                <a:cubicBezTo>
                  <a:pt x="4025159" y="-591"/>
                  <a:pt x="4292972" y="91173"/>
                  <a:pt x="4671974" y="0"/>
                </a:cubicBezTo>
                <a:cubicBezTo>
                  <a:pt x="4685595" y="110328"/>
                  <a:pt x="4626004" y="231063"/>
                  <a:pt x="4671974" y="389813"/>
                </a:cubicBezTo>
                <a:cubicBezTo>
                  <a:pt x="4717944" y="548563"/>
                  <a:pt x="4648545" y="646318"/>
                  <a:pt x="4671974" y="749640"/>
                </a:cubicBezTo>
                <a:cubicBezTo>
                  <a:pt x="4391825" y="755263"/>
                  <a:pt x="4317743" y="688097"/>
                  <a:pt x="4087977" y="749640"/>
                </a:cubicBezTo>
                <a:cubicBezTo>
                  <a:pt x="3858211" y="811183"/>
                  <a:pt x="3767629" y="738674"/>
                  <a:pt x="3550700" y="749640"/>
                </a:cubicBezTo>
                <a:cubicBezTo>
                  <a:pt x="3333771" y="760606"/>
                  <a:pt x="3136237" y="711168"/>
                  <a:pt x="2873264" y="749640"/>
                </a:cubicBezTo>
                <a:cubicBezTo>
                  <a:pt x="2610291" y="788112"/>
                  <a:pt x="2379069" y="742345"/>
                  <a:pt x="2195828" y="749640"/>
                </a:cubicBezTo>
                <a:cubicBezTo>
                  <a:pt x="2012587" y="756935"/>
                  <a:pt x="1823505" y="690779"/>
                  <a:pt x="1705271" y="749640"/>
                </a:cubicBezTo>
                <a:cubicBezTo>
                  <a:pt x="1587037" y="808501"/>
                  <a:pt x="1369627" y="721228"/>
                  <a:pt x="1121274" y="749640"/>
                </a:cubicBezTo>
                <a:cubicBezTo>
                  <a:pt x="872921" y="778052"/>
                  <a:pt x="471240" y="689712"/>
                  <a:pt x="0" y="749640"/>
                </a:cubicBezTo>
                <a:cubicBezTo>
                  <a:pt x="-155" y="593161"/>
                  <a:pt x="28534" y="544282"/>
                  <a:pt x="0" y="374820"/>
                </a:cubicBezTo>
                <a:cubicBezTo>
                  <a:pt x="-28534" y="205358"/>
                  <a:pt x="19247" y="126170"/>
                  <a:pt x="0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Scribble/>
                  </ask:type>
                </ask:lineSketchStyleProps>
              </a:ext>
            </a:extLst>
          </a:ln>
        </p:spPr>
        <p:txBody>
          <a:bodyPr anchor="ctr">
            <a:normAutofit fontScale="90000"/>
          </a:bodyPr>
          <a:lstStyle/>
          <a:p>
            <a:pPr algn="ctr"/>
            <a:r>
              <a:rPr lang="it-IT" sz="4000" b="1" dirty="0"/>
              <a:t>Sindrome Metabolica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06462" y="2066820"/>
            <a:ext cx="4176465" cy="312417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b="1" dirty="0" err="1"/>
              <a:t>Fibrillazione</a:t>
            </a:r>
            <a:r>
              <a:rPr lang="en-US" sz="2000" b="1" dirty="0"/>
              <a:t> </a:t>
            </a:r>
            <a:r>
              <a:rPr lang="en-US" sz="2000" b="1" dirty="0" err="1"/>
              <a:t>atriale</a:t>
            </a:r>
            <a:endParaRPr lang="en-US" sz="2000" b="1" dirty="0"/>
          </a:p>
          <a:p>
            <a:pPr marL="342900" lvl="1" indent="0" algn="just">
              <a:buNone/>
            </a:pPr>
            <a:r>
              <a:rPr lang="en-US" sz="1700" dirty="0" err="1"/>
              <a:t>aritmie</a:t>
            </a:r>
            <a:r>
              <a:rPr lang="en-US" sz="1700" dirty="0"/>
              <a:t> </a:t>
            </a:r>
            <a:r>
              <a:rPr lang="en-US" sz="1700" dirty="0" err="1"/>
              <a:t>secondarie</a:t>
            </a:r>
            <a:r>
              <a:rPr lang="en-US" sz="1700" dirty="0"/>
              <a:t> a </a:t>
            </a:r>
            <a:r>
              <a:rPr lang="en-US" sz="1700" dirty="0" err="1"/>
              <a:t>disfunzioni</a:t>
            </a:r>
            <a:r>
              <a:rPr lang="en-US" sz="1700" dirty="0"/>
              <a:t> del </a:t>
            </a:r>
            <a:r>
              <a:rPr lang="en-US" sz="1700" dirty="0" err="1"/>
              <a:t>nodo</a:t>
            </a:r>
            <a:r>
              <a:rPr lang="en-US" sz="1700" dirty="0"/>
              <a:t> del </a:t>
            </a:r>
            <a:r>
              <a:rPr lang="en-US" sz="1700" dirty="0" err="1"/>
              <a:t>seno</a:t>
            </a:r>
            <a:r>
              <a:rPr lang="en-US" sz="1700" dirty="0"/>
              <a:t> e </a:t>
            </a:r>
            <a:r>
              <a:rPr lang="en-US" sz="1700" dirty="0" err="1"/>
              <a:t>all’infiltrazione</a:t>
            </a:r>
            <a:r>
              <a:rPr lang="en-US" sz="1700" dirty="0"/>
              <a:t> </a:t>
            </a:r>
            <a:r>
              <a:rPr lang="en-US" sz="1700" dirty="0" err="1"/>
              <a:t>grassa</a:t>
            </a:r>
            <a:r>
              <a:rPr lang="en-US" sz="1700" dirty="0"/>
              <a:t> </a:t>
            </a:r>
            <a:r>
              <a:rPr lang="en-US" sz="1700" dirty="0" err="1"/>
              <a:t>delle</a:t>
            </a:r>
            <a:r>
              <a:rPr lang="en-US" sz="1700" dirty="0"/>
              <a:t> vie di </a:t>
            </a:r>
            <a:r>
              <a:rPr lang="en-US" sz="1700" dirty="0" err="1"/>
              <a:t>conduzione</a:t>
            </a:r>
            <a:endParaRPr lang="en-US" sz="1700" dirty="0"/>
          </a:p>
          <a:p>
            <a:pPr marL="0" indent="0" algn="just">
              <a:buNone/>
            </a:pPr>
            <a:endParaRPr lang="en-US" sz="2000" dirty="0"/>
          </a:p>
          <a:p>
            <a:pPr marL="0" indent="0" algn="just">
              <a:buNone/>
            </a:pPr>
            <a:r>
              <a:rPr lang="en-US" sz="2000" b="1" dirty="0"/>
              <a:t>↑</a:t>
            </a:r>
            <a:r>
              <a:rPr lang="en-US" sz="2000" dirty="0"/>
              <a:t> </a:t>
            </a:r>
            <a:r>
              <a:rPr lang="en-US" sz="2000" dirty="0" err="1"/>
              <a:t>rischio</a:t>
            </a:r>
            <a:r>
              <a:rPr lang="en-US" sz="2000" dirty="0"/>
              <a:t> </a:t>
            </a:r>
            <a:r>
              <a:rPr lang="en-US" sz="2000" b="1" dirty="0" err="1"/>
              <a:t>morte</a:t>
            </a:r>
            <a:r>
              <a:rPr lang="en-US" sz="2000" b="1" dirty="0"/>
              <a:t> </a:t>
            </a:r>
            <a:r>
              <a:rPr lang="en-US" sz="2000" b="1" dirty="0" err="1"/>
              <a:t>cardiaca</a:t>
            </a:r>
            <a:r>
              <a:rPr lang="en-US" sz="2000" b="1" dirty="0"/>
              <a:t> </a:t>
            </a:r>
            <a:r>
              <a:rPr lang="en-US" sz="2000" b="1" dirty="0" err="1"/>
              <a:t>improvvisa</a:t>
            </a:r>
            <a:endParaRPr lang="en-US" sz="2000" b="1" dirty="0"/>
          </a:p>
          <a:p>
            <a:pPr marL="0" indent="0" algn="just">
              <a:buNone/>
            </a:pPr>
            <a:endParaRPr lang="en-US" sz="2000" dirty="0"/>
          </a:p>
          <a:p>
            <a:pPr marL="0" indent="0" algn="just">
              <a:buNone/>
            </a:pPr>
            <a:r>
              <a:rPr lang="en-US" sz="2000" b="1" dirty="0"/>
              <a:t>↑</a:t>
            </a:r>
            <a:r>
              <a:rPr lang="en-US" sz="2000" dirty="0"/>
              <a:t> </a:t>
            </a:r>
            <a:r>
              <a:rPr lang="en-US" sz="2000" dirty="0" err="1"/>
              <a:t>incidenza</a:t>
            </a:r>
            <a:r>
              <a:rPr lang="en-US" sz="2000" dirty="0"/>
              <a:t> di </a:t>
            </a:r>
            <a:r>
              <a:rPr lang="en-US" sz="2000" b="1" dirty="0" err="1"/>
              <a:t>prolungamento</a:t>
            </a:r>
            <a:r>
              <a:rPr lang="en-US" sz="2000" b="1" dirty="0"/>
              <a:t> del QT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5" name="Rettangolo 4"/>
          <p:cNvSpPr/>
          <p:nvPr/>
        </p:nvSpPr>
        <p:spPr>
          <a:xfrm>
            <a:off x="664850" y="5661248"/>
            <a:ext cx="80010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200" dirty="0" err="1"/>
              <a:t>Wanahita</a:t>
            </a:r>
            <a:r>
              <a:rPr lang="it-IT" sz="1200" dirty="0"/>
              <a:t> N, </a:t>
            </a:r>
            <a:r>
              <a:rPr lang="it-IT" sz="1200" dirty="0" err="1"/>
              <a:t>Messerli</a:t>
            </a:r>
            <a:r>
              <a:rPr lang="it-IT" sz="1200" dirty="0"/>
              <a:t> FH, Bangalore S, </a:t>
            </a:r>
            <a:r>
              <a:rPr lang="it-IT" sz="1200" dirty="0" err="1"/>
              <a:t>Gami</a:t>
            </a:r>
            <a:r>
              <a:rPr lang="it-IT" sz="1200" dirty="0"/>
              <a:t> AS, </a:t>
            </a:r>
            <a:r>
              <a:rPr lang="it-IT" sz="1200" dirty="0" err="1"/>
              <a:t>Somers</a:t>
            </a:r>
            <a:r>
              <a:rPr lang="it-IT" sz="1200" dirty="0"/>
              <a:t> VK, </a:t>
            </a:r>
            <a:r>
              <a:rPr lang="it-IT" sz="1200" dirty="0" err="1"/>
              <a:t>Steinberg</a:t>
            </a:r>
            <a:r>
              <a:rPr lang="it-IT" sz="1200" dirty="0"/>
              <a:t> JS. </a:t>
            </a:r>
            <a:r>
              <a:rPr lang="it-IT" sz="1200" i="1" dirty="0" err="1"/>
              <a:t>Atrial</a:t>
            </a:r>
            <a:r>
              <a:rPr lang="it-IT" sz="1200" i="1" dirty="0"/>
              <a:t> </a:t>
            </a:r>
            <a:r>
              <a:rPr lang="it-IT" sz="1200" i="1" dirty="0" err="1"/>
              <a:t>fibrillation</a:t>
            </a:r>
            <a:r>
              <a:rPr lang="it-IT" sz="1200" i="1" dirty="0"/>
              <a:t> and </a:t>
            </a:r>
            <a:r>
              <a:rPr lang="it-IT" sz="1200" i="1" dirty="0" err="1"/>
              <a:t>obesity--results</a:t>
            </a:r>
            <a:r>
              <a:rPr lang="it-IT" sz="1200" i="1" dirty="0"/>
              <a:t> </a:t>
            </a:r>
            <a:r>
              <a:rPr lang="it-IT" sz="1200" i="1" dirty="0" err="1"/>
              <a:t>of</a:t>
            </a:r>
            <a:r>
              <a:rPr lang="it-IT" sz="1200" i="1" dirty="0"/>
              <a:t> a </a:t>
            </a:r>
            <a:r>
              <a:rPr lang="it-IT" sz="1200" i="1" dirty="0" err="1"/>
              <a:t>meta-analysis</a:t>
            </a:r>
            <a:r>
              <a:rPr lang="it-IT" sz="1200" dirty="0"/>
              <a:t>. American </a:t>
            </a:r>
            <a:r>
              <a:rPr lang="it-IT" sz="1200" dirty="0" err="1"/>
              <a:t>Heart</a:t>
            </a:r>
            <a:r>
              <a:rPr lang="it-IT" sz="1200" dirty="0"/>
              <a:t> Journal 2008; 155: 310–5</a:t>
            </a:r>
            <a:r>
              <a:rPr lang="it-IT" sz="1200" i="1" dirty="0"/>
              <a:t>. </a:t>
            </a:r>
          </a:p>
          <a:p>
            <a:pPr algn="just"/>
            <a:r>
              <a:rPr lang="it-IT" sz="1200" dirty="0" err="1"/>
              <a:t>Peeters</a:t>
            </a:r>
            <a:r>
              <a:rPr lang="it-IT" sz="1200" dirty="0"/>
              <a:t> A, </a:t>
            </a:r>
            <a:r>
              <a:rPr lang="it-IT" sz="1200" dirty="0" err="1"/>
              <a:t>Barendregt</a:t>
            </a:r>
            <a:r>
              <a:rPr lang="it-IT" sz="1200" dirty="0"/>
              <a:t> JJ, </a:t>
            </a:r>
            <a:r>
              <a:rPr lang="it-IT" sz="1200" dirty="0" err="1"/>
              <a:t>Willekens</a:t>
            </a:r>
            <a:r>
              <a:rPr lang="it-IT" sz="1200" dirty="0"/>
              <a:t> F, </a:t>
            </a:r>
            <a:r>
              <a:rPr lang="it-IT" sz="1200" dirty="0" err="1"/>
              <a:t>Mackenbach</a:t>
            </a:r>
            <a:r>
              <a:rPr lang="it-IT" sz="1200" dirty="0"/>
              <a:t> JP, </a:t>
            </a:r>
            <a:r>
              <a:rPr lang="it-IT" sz="1200" dirty="0" err="1"/>
              <a:t>Mamun</a:t>
            </a:r>
            <a:r>
              <a:rPr lang="it-IT" sz="1200" dirty="0"/>
              <a:t> Al A, </a:t>
            </a:r>
            <a:r>
              <a:rPr lang="it-IT" sz="1200" dirty="0" err="1"/>
              <a:t>Bonneux</a:t>
            </a:r>
            <a:r>
              <a:rPr lang="it-IT" sz="1200" dirty="0"/>
              <a:t> L. </a:t>
            </a:r>
            <a:r>
              <a:rPr lang="it-IT" sz="1200" i="1" dirty="0" err="1"/>
              <a:t>Obesity</a:t>
            </a:r>
            <a:r>
              <a:rPr lang="it-IT" sz="1200" i="1" dirty="0"/>
              <a:t> in </a:t>
            </a:r>
            <a:r>
              <a:rPr lang="it-IT" sz="1200" i="1" dirty="0" err="1"/>
              <a:t>adulthood</a:t>
            </a:r>
            <a:r>
              <a:rPr lang="it-IT" sz="1200" i="1" dirty="0"/>
              <a:t> and </a:t>
            </a:r>
            <a:r>
              <a:rPr lang="it-IT" sz="1200" i="1" dirty="0" err="1"/>
              <a:t>its</a:t>
            </a:r>
            <a:r>
              <a:rPr lang="it-IT" sz="1200" i="1" dirty="0"/>
              <a:t> </a:t>
            </a:r>
            <a:r>
              <a:rPr lang="it-IT" sz="1200" i="1" dirty="0" err="1"/>
              <a:t>consequences</a:t>
            </a:r>
            <a:r>
              <a:rPr lang="it-IT" sz="1200" i="1" dirty="0"/>
              <a:t> for life </a:t>
            </a:r>
            <a:r>
              <a:rPr lang="it-IT" sz="1200" i="1" dirty="0" err="1"/>
              <a:t>expectancy</a:t>
            </a:r>
            <a:r>
              <a:rPr lang="it-IT" sz="1200" i="1" dirty="0"/>
              <a:t>: a life-</a:t>
            </a:r>
            <a:r>
              <a:rPr lang="it-IT" sz="1200" i="1" dirty="0" err="1"/>
              <a:t>table</a:t>
            </a:r>
            <a:r>
              <a:rPr lang="it-IT" sz="1200" i="1" dirty="0"/>
              <a:t> </a:t>
            </a:r>
            <a:r>
              <a:rPr lang="it-IT" sz="1200" i="1" dirty="0" err="1"/>
              <a:t>analysis</a:t>
            </a:r>
            <a:r>
              <a:rPr lang="it-IT" sz="1200" dirty="0"/>
              <a:t>. </a:t>
            </a:r>
            <a:r>
              <a:rPr lang="it-IT" sz="1200" dirty="0" err="1"/>
              <a:t>Annals</a:t>
            </a:r>
            <a:r>
              <a:rPr lang="it-IT" sz="1200" dirty="0"/>
              <a:t> </a:t>
            </a:r>
            <a:r>
              <a:rPr lang="it-IT" sz="1200" dirty="0" err="1"/>
              <a:t>of</a:t>
            </a:r>
            <a:r>
              <a:rPr lang="it-IT" sz="1200" dirty="0"/>
              <a:t> </a:t>
            </a:r>
            <a:r>
              <a:rPr lang="it-IT" sz="1200" dirty="0" err="1"/>
              <a:t>Internal</a:t>
            </a:r>
            <a:r>
              <a:rPr lang="it-IT" sz="1200" dirty="0"/>
              <a:t> Medicine 2003; 138: 24–32. </a:t>
            </a: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479928" y="509772"/>
            <a:ext cx="6184143" cy="830996"/>
          </a:xfrm>
          <a:custGeom>
            <a:avLst/>
            <a:gdLst>
              <a:gd name="connsiteX0" fmla="*/ 0 w 6184143"/>
              <a:gd name="connsiteY0" fmla="*/ 0 h 830996"/>
              <a:gd name="connsiteX1" fmla="*/ 562195 w 6184143"/>
              <a:gd name="connsiteY1" fmla="*/ 0 h 830996"/>
              <a:gd name="connsiteX2" fmla="*/ 1124390 w 6184143"/>
              <a:gd name="connsiteY2" fmla="*/ 0 h 830996"/>
              <a:gd name="connsiteX3" fmla="*/ 1810267 w 6184143"/>
              <a:gd name="connsiteY3" fmla="*/ 0 h 830996"/>
              <a:gd name="connsiteX4" fmla="*/ 2372462 w 6184143"/>
              <a:gd name="connsiteY4" fmla="*/ 0 h 830996"/>
              <a:gd name="connsiteX5" fmla="*/ 2934657 w 6184143"/>
              <a:gd name="connsiteY5" fmla="*/ 0 h 830996"/>
              <a:gd name="connsiteX6" fmla="*/ 3558693 w 6184143"/>
              <a:gd name="connsiteY6" fmla="*/ 0 h 830996"/>
              <a:gd name="connsiteX7" fmla="*/ 3935364 w 6184143"/>
              <a:gd name="connsiteY7" fmla="*/ 0 h 830996"/>
              <a:gd name="connsiteX8" fmla="*/ 4312034 w 6184143"/>
              <a:gd name="connsiteY8" fmla="*/ 0 h 830996"/>
              <a:gd name="connsiteX9" fmla="*/ 4688705 w 6184143"/>
              <a:gd name="connsiteY9" fmla="*/ 0 h 830996"/>
              <a:gd name="connsiteX10" fmla="*/ 5374582 w 6184143"/>
              <a:gd name="connsiteY10" fmla="*/ 0 h 830996"/>
              <a:gd name="connsiteX11" fmla="*/ 6184143 w 6184143"/>
              <a:gd name="connsiteY11" fmla="*/ 0 h 830996"/>
              <a:gd name="connsiteX12" fmla="*/ 6184143 w 6184143"/>
              <a:gd name="connsiteY12" fmla="*/ 390568 h 830996"/>
              <a:gd name="connsiteX13" fmla="*/ 6184143 w 6184143"/>
              <a:gd name="connsiteY13" fmla="*/ 830996 h 830996"/>
              <a:gd name="connsiteX14" fmla="*/ 5498265 w 6184143"/>
              <a:gd name="connsiteY14" fmla="*/ 830996 h 830996"/>
              <a:gd name="connsiteX15" fmla="*/ 4997912 w 6184143"/>
              <a:gd name="connsiteY15" fmla="*/ 830996 h 830996"/>
              <a:gd name="connsiteX16" fmla="*/ 4312034 w 6184143"/>
              <a:gd name="connsiteY16" fmla="*/ 830996 h 830996"/>
              <a:gd name="connsiteX17" fmla="*/ 3935364 w 6184143"/>
              <a:gd name="connsiteY17" fmla="*/ 830996 h 830996"/>
              <a:gd name="connsiteX18" fmla="*/ 3311327 w 6184143"/>
              <a:gd name="connsiteY18" fmla="*/ 830996 h 830996"/>
              <a:gd name="connsiteX19" fmla="*/ 2687291 w 6184143"/>
              <a:gd name="connsiteY19" fmla="*/ 830996 h 830996"/>
              <a:gd name="connsiteX20" fmla="*/ 2186938 w 6184143"/>
              <a:gd name="connsiteY20" fmla="*/ 830996 h 830996"/>
              <a:gd name="connsiteX21" fmla="*/ 1810267 w 6184143"/>
              <a:gd name="connsiteY21" fmla="*/ 830996 h 830996"/>
              <a:gd name="connsiteX22" fmla="*/ 1371755 w 6184143"/>
              <a:gd name="connsiteY22" fmla="*/ 830996 h 830996"/>
              <a:gd name="connsiteX23" fmla="*/ 747719 w 6184143"/>
              <a:gd name="connsiteY23" fmla="*/ 830996 h 830996"/>
              <a:gd name="connsiteX24" fmla="*/ 0 w 6184143"/>
              <a:gd name="connsiteY24" fmla="*/ 830996 h 830996"/>
              <a:gd name="connsiteX25" fmla="*/ 0 w 6184143"/>
              <a:gd name="connsiteY25" fmla="*/ 415498 h 830996"/>
              <a:gd name="connsiteX26" fmla="*/ 0 w 6184143"/>
              <a:gd name="connsiteY26" fmla="*/ 0 h 830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184143" h="830996" fill="none" extrusionOk="0">
                <a:moveTo>
                  <a:pt x="0" y="0"/>
                </a:moveTo>
                <a:cubicBezTo>
                  <a:pt x="171264" y="-19505"/>
                  <a:pt x="425746" y="21987"/>
                  <a:pt x="562195" y="0"/>
                </a:cubicBezTo>
                <a:cubicBezTo>
                  <a:pt x="698644" y="-21987"/>
                  <a:pt x="944304" y="63117"/>
                  <a:pt x="1124390" y="0"/>
                </a:cubicBezTo>
                <a:cubicBezTo>
                  <a:pt x="1304476" y="-63117"/>
                  <a:pt x="1513247" y="1721"/>
                  <a:pt x="1810267" y="0"/>
                </a:cubicBezTo>
                <a:cubicBezTo>
                  <a:pt x="2107287" y="-1721"/>
                  <a:pt x="2140797" y="58611"/>
                  <a:pt x="2372462" y="0"/>
                </a:cubicBezTo>
                <a:cubicBezTo>
                  <a:pt x="2604128" y="-58611"/>
                  <a:pt x="2693057" y="57849"/>
                  <a:pt x="2934657" y="0"/>
                </a:cubicBezTo>
                <a:cubicBezTo>
                  <a:pt x="3176257" y="-57849"/>
                  <a:pt x="3433831" y="3059"/>
                  <a:pt x="3558693" y="0"/>
                </a:cubicBezTo>
                <a:cubicBezTo>
                  <a:pt x="3683555" y="-3059"/>
                  <a:pt x="3769893" y="30478"/>
                  <a:pt x="3935364" y="0"/>
                </a:cubicBezTo>
                <a:cubicBezTo>
                  <a:pt x="4100835" y="-30478"/>
                  <a:pt x="4218210" y="31721"/>
                  <a:pt x="4312034" y="0"/>
                </a:cubicBezTo>
                <a:cubicBezTo>
                  <a:pt x="4405858" y="-31721"/>
                  <a:pt x="4588536" y="11286"/>
                  <a:pt x="4688705" y="0"/>
                </a:cubicBezTo>
                <a:cubicBezTo>
                  <a:pt x="4788874" y="-11286"/>
                  <a:pt x="5057286" y="50918"/>
                  <a:pt x="5374582" y="0"/>
                </a:cubicBezTo>
                <a:cubicBezTo>
                  <a:pt x="5691878" y="-50918"/>
                  <a:pt x="5883157" y="76767"/>
                  <a:pt x="6184143" y="0"/>
                </a:cubicBezTo>
                <a:cubicBezTo>
                  <a:pt x="6207697" y="123401"/>
                  <a:pt x="6170736" y="208526"/>
                  <a:pt x="6184143" y="390568"/>
                </a:cubicBezTo>
                <a:cubicBezTo>
                  <a:pt x="6197550" y="572610"/>
                  <a:pt x="6131510" y="643758"/>
                  <a:pt x="6184143" y="830996"/>
                </a:cubicBezTo>
                <a:cubicBezTo>
                  <a:pt x="5933423" y="898036"/>
                  <a:pt x="5730484" y="818956"/>
                  <a:pt x="5498265" y="830996"/>
                </a:cubicBezTo>
                <a:cubicBezTo>
                  <a:pt x="5266046" y="843036"/>
                  <a:pt x="5109567" y="815985"/>
                  <a:pt x="4997912" y="830996"/>
                </a:cubicBezTo>
                <a:cubicBezTo>
                  <a:pt x="4886257" y="846007"/>
                  <a:pt x="4484247" y="801628"/>
                  <a:pt x="4312034" y="830996"/>
                </a:cubicBezTo>
                <a:cubicBezTo>
                  <a:pt x="4139821" y="860364"/>
                  <a:pt x="4063228" y="825894"/>
                  <a:pt x="3935364" y="830996"/>
                </a:cubicBezTo>
                <a:cubicBezTo>
                  <a:pt x="3807500" y="836098"/>
                  <a:pt x="3526606" y="758031"/>
                  <a:pt x="3311327" y="830996"/>
                </a:cubicBezTo>
                <a:cubicBezTo>
                  <a:pt x="3096048" y="903961"/>
                  <a:pt x="2832539" y="791196"/>
                  <a:pt x="2687291" y="830996"/>
                </a:cubicBezTo>
                <a:cubicBezTo>
                  <a:pt x="2542043" y="870796"/>
                  <a:pt x="2289904" y="809872"/>
                  <a:pt x="2186938" y="830996"/>
                </a:cubicBezTo>
                <a:cubicBezTo>
                  <a:pt x="2083972" y="852120"/>
                  <a:pt x="1930860" y="821263"/>
                  <a:pt x="1810267" y="830996"/>
                </a:cubicBezTo>
                <a:cubicBezTo>
                  <a:pt x="1689674" y="840729"/>
                  <a:pt x="1469981" y="830058"/>
                  <a:pt x="1371755" y="830996"/>
                </a:cubicBezTo>
                <a:cubicBezTo>
                  <a:pt x="1273529" y="831934"/>
                  <a:pt x="1028249" y="815114"/>
                  <a:pt x="747719" y="830996"/>
                </a:cubicBezTo>
                <a:cubicBezTo>
                  <a:pt x="467189" y="846878"/>
                  <a:pt x="209620" y="806589"/>
                  <a:pt x="0" y="830996"/>
                </a:cubicBezTo>
                <a:cubicBezTo>
                  <a:pt x="-6181" y="685762"/>
                  <a:pt x="47080" y="523217"/>
                  <a:pt x="0" y="415498"/>
                </a:cubicBezTo>
                <a:cubicBezTo>
                  <a:pt x="-47080" y="307779"/>
                  <a:pt x="24868" y="203022"/>
                  <a:pt x="0" y="0"/>
                </a:cubicBezTo>
                <a:close/>
              </a:path>
              <a:path w="6184143" h="830996" stroke="0" extrusionOk="0">
                <a:moveTo>
                  <a:pt x="0" y="0"/>
                </a:moveTo>
                <a:cubicBezTo>
                  <a:pt x="206155" y="-32273"/>
                  <a:pt x="393764" y="73701"/>
                  <a:pt x="624036" y="0"/>
                </a:cubicBezTo>
                <a:cubicBezTo>
                  <a:pt x="854308" y="-73701"/>
                  <a:pt x="923935" y="51165"/>
                  <a:pt x="1124390" y="0"/>
                </a:cubicBezTo>
                <a:cubicBezTo>
                  <a:pt x="1324845" y="-51165"/>
                  <a:pt x="1442345" y="46931"/>
                  <a:pt x="1686584" y="0"/>
                </a:cubicBezTo>
                <a:cubicBezTo>
                  <a:pt x="1930823" y="-46931"/>
                  <a:pt x="1956078" y="5282"/>
                  <a:pt x="2125096" y="0"/>
                </a:cubicBezTo>
                <a:cubicBezTo>
                  <a:pt x="2294114" y="-5282"/>
                  <a:pt x="2554708" y="1546"/>
                  <a:pt x="2687291" y="0"/>
                </a:cubicBezTo>
                <a:cubicBezTo>
                  <a:pt x="2819875" y="-1546"/>
                  <a:pt x="2940032" y="8329"/>
                  <a:pt x="3125803" y="0"/>
                </a:cubicBezTo>
                <a:cubicBezTo>
                  <a:pt x="3311574" y="-8329"/>
                  <a:pt x="3424580" y="28274"/>
                  <a:pt x="3687998" y="0"/>
                </a:cubicBezTo>
                <a:cubicBezTo>
                  <a:pt x="3951417" y="-28274"/>
                  <a:pt x="4052964" y="31726"/>
                  <a:pt x="4188351" y="0"/>
                </a:cubicBezTo>
                <a:cubicBezTo>
                  <a:pt x="4323738" y="-31726"/>
                  <a:pt x="4464974" y="44774"/>
                  <a:pt x="4626863" y="0"/>
                </a:cubicBezTo>
                <a:cubicBezTo>
                  <a:pt x="4788752" y="-44774"/>
                  <a:pt x="5066240" y="21078"/>
                  <a:pt x="5250900" y="0"/>
                </a:cubicBezTo>
                <a:cubicBezTo>
                  <a:pt x="5435560" y="-21078"/>
                  <a:pt x="5893590" y="103045"/>
                  <a:pt x="6184143" y="0"/>
                </a:cubicBezTo>
                <a:cubicBezTo>
                  <a:pt x="6213154" y="188401"/>
                  <a:pt x="6137219" y="307234"/>
                  <a:pt x="6184143" y="432118"/>
                </a:cubicBezTo>
                <a:cubicBezTo>
                  <a:pt x="6231067" y="557002"/>
                  <a:pt x="6152480" y="686824"/>
                  <a:pt x="6184143" y="830996"/>
                </a:cubicBezTo>
                <a:cubicBezTo>
                  <a:pt x="6042059" y="868441"/>
                  <a:pt x="5710901" y="786204"/>
                  <a:pt x="5560107" y="830996"/>
                </a:cubicBezTo>
                <a:cubicBezTo>
                  <a:pt x="5409313" y="875788"/>
                  <a:pt x="5201056" y="805218"/>
                  <a:pt x="5059753" y="830996"/>
                </a:cubicBezTo>
                <a:cubicBezTo>
                  <a:pt x="4918450" y="856774"/>
                  <a:pt x="4638712" y="807336"/>
                  <a:pt x="4435717" y="830996"/>
                </a:cubicBezTo>
                <a:cubicBezTo>
                  <a:pt x="4232722" y="854656"/>
                  <a:pt x="3888408" y="771653"/>
                  <a:pt x="3749839" y="830996"/>
                </a:cubicBezTo>
                <a:cubicBezTo>
                  <a:pt x="3611270" y="890339"/>
                  <a:pt x="3532623" y="808704"/>
                  <a:pt x="3373169" y="830996"/>
                </a:cubicBezTo>
                <a:cubicBezTo>
                  <a:pt x="3213715" y="853288"/>
                  <a:pt x="3078329" y="802992"/>
                  <a:pt x="2996498" y="830996"/>
                </a:cubicBezTo>
                <a:cubicBezTo>
                  <a:pt x="2914667" y="859000"/>
                  <a:pt x="2597675" y="807687"/>
                  <a:pt x="2496145" y="830996"/>
                </a:cubicBezTo>
                <a:cubicBezTo>
                  <a:pt x="2394615" y="854305"/>
                  <a:pt x="2038606" y="778907"/>
                  <a:pt x="1810267" y="830996"/>
                </a:cubicBezTo>
                <a:cubicBezTo>
                  <a:pt x="1581928" y="883085"/>
                  <a:pt x="1507677" y="829481"/>
                  <a:pt x="1371755" y="830996"/>
                </a:cubicBezTo>
                <a:cubicBezTo>
                  <a:pt x="1235833" y="832511"/>
                  <a:pt x="1068142" y="781046"/>
                  <a:pt x="933243" y="830996"/>
                </a:cubicBezTo>
                <a:cubicBezTo>
                  <a:pt x="798344" y="880946"/>
                  <a:pt x="197242" y="793968"/>
                  <a:pt x="0" y="830996"/>
                </a:cubicBezTo>
                <a:cubicBezTo>
                  <a:pt x="-42952" y="708957"/>
                  <a:pt x="30087" y="573481"/>
                  <a:pt x="0" y="423808"/>
                </a:cubicBezTo>
                <a:cubicBezTo>
                  <a:pt x="-30087" y="274135"/>
                  <a:pt x="36236" y="192188"/>
                  <a:pt x="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251298046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4000" b="1" dirty="0"/>
              <a:t>Implicazioni cardiovascolari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417167"/>
            <a:ext cx="3052085" cy="202366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58603" y="2100242"/>
            <a:ext cx="4109307" cy="4757758"/>
          </a:xfrm>
        </p:spPr>
        <p:txBody>
          <a:bodyPr>
            <a:normAutofit/>
          </a:bodyPr>
          <a:lstStyle/>
          <a:p>
            <a:pPr marL="0" algn="just">
              <a:buNone/>
            </a:pPr>
            <a:r>
              <a:rPr lang="it-IT" sz="2000" b="1" dirty="0"/>
              <a:t>Disturbi respiratori del sonno</a:t>
            </a:r>
            <a:r>
              <a:rPr lang="it-IT" sz="2000" dirty="0"/>
              <a:t>  (</a:t>
            </a:r>
            <a:r>
              <a:rPr lang="it-IT" sz="2000" dirty="0" err="1"/>
              <a:t>Sleep</a:t>
            </a:r>
            <a:r>
              <a:rPr lang="it-IT" sz="2000" dirty="0"/>
              <a:t> </a:t>
            </a:r>
            <a:r>
              <a:rPr lang="it-IT" sz="2000" dirty="0" err="1"/>
              <a:t>Disordered</a:t>
            </a:r>
            <a:r>
              <a:rPr lang="it-IT" sz="2000" dirty="0"/>
              <a:t> </a:t>
            </a:r>
            <a:r>
              <a:rPr lang="it-IT" sz="2000" dirty="0" err="1"/>
              <a:t>Breathing</a:t>
            </a:r>
            <a:r>
              <a:rPr lang="it-IT" sz="2000" dirty="0"/>
              <a:t>, SDB) sono molto comuni</a:t>
            </a:r>
          </a:p>
          <a:p>
            <a:pPr marL="0" algn="just">
              <a:buNone/>
            </a:pPr>
            <a:endParaRPr lang="it-IT" sz="2000" dirty="0"/>
          </a:p>
          <a:p>
            <a:pPr marL="0" algn="just">
              <a:buNone/>
            </a:pPr>
            <a:r>
              <a:rPr lang="it-IT" sz="2000" dirty="0"/>
              <a:t>Il 10-20% dei pazienti con BMI &gt; 35 hanno </a:t>
            </a:r>
            <a:r>
              <a:rPr lang="it-IT" sz="2000" b="1" dirty="0"/>
              <a:t>OSAS severa</a:t>
            </a:r>
            <a:r>
              <a:rPr lang="it-IT" sz="2000" dirty="0"/>
              <a:t>, spesso non diagnosticata.</a:t>
            </a:r>
          </a:p>
          <a:p>
            <a:pPr marL="0" indent="0" algn="just">
              <a:buNone/>
            </a:pPr>
            <a:endParaRPr lang="it-IT" sz="1800" dirty="0"/>
          </a:p>
          <a:p>
            <a:pPr marL="0" indent="0" algn="just">
              <a:buNone/>
            </a:pPr>
            <a:r>
              <a:rPr lang="it-IT" sz="2000" dirty="0"/>
              <a:t>SDB non trattati sono associati  ad un ↑ </a:t>
            </a:r>
            <a:r>
              <a:rPr lang="it-IT" sz="2000" b="1" dirty="0" err="1"/>
              <a:t>morbidità</a:t>
            </a:r>
            <a:r>
              <a:rPr lang="it-IT" sz="2000" b="1" dirty="0"/>
              <a:t> e mortalità</a:t>
            </a:r>
          </a:p>
        </p:txBody>
      </p:sp>
      <p:sp>
        <p:nvSpPr>
          <p:cNvPr id="6" name="Rettangolo 5"/>
          <p:cNvSpPr/>
          <p:nvPr/>
        </p:nvSpPr>
        <p:spPr>
          <a:xfrm>
            <a:off x="714348" y="5929330"/>
            <a:ext cx="8001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Mutter TC, Chateau D, </a:t>
            </a:r>
            <a:r>
              <a:rPr lang="en-US" sz="1200" dirty="0" err="1"/>
              <a:t>Moffatt</a:t>
            </a:r>
            <a:r>
              <a:rPr lang="en-US" sz="1200" dirty="0"/>
              <a:t> M. et al. </a:t>
            </a:r>
            <a:r>
              <a:rPr lang="en-US" sz="1200" i="1" dirty="0"/>
              <a:t>A matched cohort study of post-operative outcomes in obstructive sleep apnea</a:t>
            </a:r>
            <a:r>
              <a:rPr lang="en-US" sz="1200" dirty="0"/>
              <a:t>. Anesthesiology 2014; 121 707-18</a:t>
            </a:r>
            <a:endParaRPr lang="it-IT" sz="1200" dirty="0"/>
          </a:p>
          <a:p>
            <a:r>
              <a:rPr lang="en-US" sz="1200" dirty="0" err="1"/>
              <a:t>Leykin</a:t>
            </a:r>
            <a:r>
              <a:rPr lang="en-US" sz="1200" dirty="0"/>
              <a:t> Y, Brodsky JB. </a:t>
            </a:r>
            <a:r>
              <a:rPr lang="en-US" sz="1200" i="1" dirty="0"/>
              <a:t>Controversies in the Anesthetic Management of the Obese Surgical Patient </a:t>
            </a:r>
            <a:r>
              <a:rPr lang="en-US" sz="1200" dirty="0"/>
              <a:t>New York: Springer; 2012.  </a:t>
            </a:r>
            <a:endParaRPr lang="it-IT" sz="1200" dirty="0"/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1849091" y="620689"/>
            <a:ext cx="5464063" cy="786514"/>
          </a:xfrm>
          <a:custGeom>
            <a:avLst/>
            <a:gdLst>
              <a:gd name="connsiteX0" fmla="*/ 0 w 5464063"/>
              <a:gd name="connsiteY0" fmla="*/ 0 h 786514"/>
              <a:gd name="connsiteX1" fmla="*/ 546406 w 5464063"/>
              <a:gd name="connsiteY1" fmla="*/ 0 h 786514"/>
              <a:gd name="connsiteX2" fmla="*/ 1038172 w 5464063"/>
              <a:gd name="connsiteY2" fmla="*/ 0 h 786514"/>
              <a:gd name="connsiteX3" fmla="*/ 1693860 w 5464063"/>
              <a:gd name="connsiteY3" fmla="*/ 0 h 786514"/>
              <a:gd name="connsiteX4" fmla="*/ 2349547 w 5464063"/>
              <a:gd name="connsiteY4" fmla="*/ 0 h 786514"/>
              <a:gd name="connsiteX5" fmla="*/ 2841313 w 5464063"/>
              <a:gd name="connsiteY5" fmla="*/ 0 h 786514"/>
              <a:gd name="connsiteX6" fmla="*/ 3223797 w 5464063"/>
              <a:gd name="connsiteY6" fmla="*/ 0 h 786514"/>
              <a:gd name="connsiteX7" fmla="*/ 3715563 w 5464063"/>
              <a:gd name="connsiteY7" fmla="*/ 0 h 786514"/>
              <a:gd name="connsiteX8" fmla="*/ 4261969 w 5464063"/>
              <a:gd name="connsiteY8" fmla="*/ 0 h 786514"/>
              <a:gd name="connsiteX9" fmla="*/ 4699094 w 5464063"/>
              <a:gd name="connsiteY9" fmla="*/ 0 h 786514"/>
              <a:gd name="connsiteX10" fmla="*/ 5464063 w 5464063"/>
              <a:gd name="connsiteY10" fmla="*/ 0 h 786514"/>
              <a:gd name="connsiteX11" fmla="*/ 5464063 w 5464063"/>
              <a:gd name="connsiteY11" fmla="*/ 393257 h 786514"/>
              <a:gd name="connsiteX12" fmla="*/ 5464063 w 5464063"/>
              <a:gd name="connsiteY12" fmla="*/ 786514 h 786514"/>
              <a:gd name="connsiteX13" fmla="*/ 4808375 w 5464063"/>
              <a:gd name="connsiteY13" fmla="*/ 786514 h 786514"/>
              <a:gd name="connsiteX14" fmla="*/ 4207329 w 5464063"/>
              <a:gd name="connsiteY14" fmla="*/ 786514 h 786514"/>
              <a:gd name="connsiteX15" fmla="*/ 3660922 w 5464063"/>
              <a:gd name="connsiteY15" fmla="*/ 786514 h 786514"/>
              <a:gd name="connsiteX16" fmla="*/ 3114516 w 5464063"/>
              <a:gd name="connsiteY16" fmla="*/ 786514 h 786514"/>
              <a:gd name="connsiteX17" fmla="*/ 2677391 w 5464063"/>
              <a:gd name="connsiteY17" fmla="*/ 786514 h 786514"/>
              <a:gd name="connsiteX18" fmla="*/ 2185625 w 5464063"/>
              <a:gd name="connsiteY18" fmla="*/ 786514 h 786514"/>
              <a:gd name="connsiteX19" fmla="*/ 1529938 w 5464063"/>
              <a:gd name="connsiteY19" fmla="*/ 786514 h 786514"/>
              <a:gd name="connsiteX20" fmla="*/ 874250 w 5464063"/>
              <a:gd name="connsiteY20" fmla="*/ 786514 h 786514"/>
              <a:gd name="connsiteX21" fmla="*/ 0 w 5464063"/>
              <a:gd name="connsiteY21" fmla="*/ 786514 h 786514"/>
              <a:gd name="connsiteX22" fmla="*/ 0 w 5464063"/>
              <a:gd name="connsiteY22" fmla="*/ 401122 h 786514"/>
              <a:gd name="connsiteX23" fmla="*/ 0 w 5464063"/>
              <a:gd name="connsiteY23" fmla="*/ 0 h 786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464063" h="786514" fill="none" extrusionOk="0">
                <a:moveTo>
                  <a:pt x="0" y="0"/>
                </a:moveTo>
                <a:cubicBezTo>
                  <a:pt x="112162" y="-19976"/>
                  <a:pt x="381571" y="46637"/>
                  <a:pt x="546406" y="0"/>
                </a:cubicBezTo>
                <a:cubicBezTo>
                  <a:pt x="711241" y="-46637"/>
                  <a:pt x="930196" y="182"/>
                  <a:pt x="1038172" y="0"/>
                </a:cubicBezTo>
                <a:cubicBezTo>
                  <a:pt x="1146148" y="-182"/>
                  <a:pt x="1536138" y="20356"/>
                  <a:pt x="1693860" y="0"/>
                </a:cubicBezTo>
                <a:cubicBezTo>
                  <a:pt x="1851582" y="-20356"/>
                  <a:pt x="2106538" y="26364"/>
                  <a:pt x="2349547" y="0"/>
                </a:cubicBezTo>
                <a:cubicBezTo>
                  <a:pt x="2592556" y="-26364"/>
                  <a:pt x="2702583" y="23704"/>
                  <a:pt x="2841313" y="0"/>
                </a:cubicBezTo>
                <a:cubicBezTo>
                  <a:pt x="2980043" y="-23704"/>
                  <a:pt x="3112907" y="38205"/>
                  <a:pt x="3223797" y="0"/>
                </a:cubicBezTo>
                <a:cubicBezTo>
                  <a:pt x="3334687" y="-38205"/>
                  <a:pt x="3536623" y="46127"/>
                  <a:pt x="3715563" y="0"/>
                </a:cubicBezTo>
                <a:cubicBezTo>
                  <a:pt x="3894503" y="-46127"/>
                  <a:pt x="4046274" y="28923"/>
                  <a:pt x="4261969" y="0"/>
                </a:cubicBezTo>
                <a:cubicBezTo>
                  <a:pt x="4477664" y="-28923"/>
                  <a:pt x="4578300" y="10133"/>
                  <a:pt x="4699094" y="0"/>
                </a:cubicBezTo>
                <a:cubicBezTo>
                  <a:pt x="4819888" y="-10133"/>
                  <a:pt x="5186842" y="21909"/>
                  <a:pt x="5464063" y="0"/>
                </a:cubicBezTo>
                <a:cubicBezTo>
                  <a:pt x="5498009" y="88798"/>
                  <a:pt x="5420749" y="294616"/>
                  <a:pt x="5464063" y="393257"/>
                </a:cubicBezTo>
                <a:cubicBezTo>
                  <a:pt x="5507377" y="491898"/>
                  <a:pt x="5453043" y="633343"/>
                  <a:pt x="5464063" y="786514"/>
                </a:cubicBezTo>
                <a:cubicBezTo>
                  <a:pt x="5182475" y="854092"/>
                  <a:pt x="5039160" y="770756"/>
                  <a:pt x="4808375" y="786514"/>
                </a:cubicBezTo>
                <a:cubicBezTo>
                  <a:pt x="4577590" y="802272"/>
                  <a:pt x="4425230" y="757016"/>
                  <a:pt x="4207329" y="786514"/>
                </a:cubicBezTo>
                <a:cubicBezTo>
                  <a:pt x="3989428" y="816012"/>
                  <a:pt x="3805561" y="725244"/>
                  <a:pt x="3660922" y="786514"/>
                </a:cubicBezTo>
                <a:cubicBezTo>
                  <a:pt x="3516283" y="847784"/>
                  <a:pt x="3225910" y="779812"/>
                  <a:pt x="3114516" y="786514"/>
                </a:cubicBezTo>
                <a:cubicBezTo>
                  <a:pt x="3003122" y="793216"/>
                  <a:pt x="2802533" y="765617"/>
                  <a:pt x="2677391" y="786514"/>
                </a:cubicBezTo>
                <a:cubicBezTo>
                  <a:pt x="2552250" y="807411"/>
                  <a:pt x="2365383" y="755648"/>
                  <a:pt x="2185625" y="786514"/>
                </a:cubicBezTo>
                <a:cubicBezTo>
                  <a:pt x="2005867" y="817380"/>
                  <a:pt x="1743415" y="734478"/>
                  <a:pt x="1529938" y="786514"/>
                </a:cubicBezTo>
                <a:cubicBezTo>
                  <a:pt x="1316461" y="838550"/>
                  <a:pt x="1201768" y="715122"/>
                  <a:pt x="874250" y="786514"/>
                </a:cubicBezTo>
                <a:cubicBezTo>
                  <a:pt x="546732" y="857906"/>
                  <a:pt x="314399" y="702674"/>
                  <a:pt x="0" y="786514"/>
                </a:cubicBezTo>
                <a:cubicBezTo>
                  <a:pt x="-36178" y="650549"/>
                  <a:pt x="37793" y="542138"/>
                  <a:pt x="0" y="401122"/>
                </a:cubicBezTo>
                <a:cubicBezTo>
                  <a:pt x="-37793" y="260106"/>
                  <a:pt x="46976" y="101313"/>
                  <a:pt x="0" y="0"/>
                </a:cubicBezTo>
                <a:close/>
              </a:path>
              <a:path w="5464063" h="786514" stroke="0" extrusionOk="0">
                <a:moveTo>
                  <a:pt x="0" y="0"/>
                </a:moveTo>
                <a:cubicBezTo>
                  <a:pt x="118721" y="-9468"/>
                  <a:pt x="353220" y="53760"/>
                  <a:pt x="491766" y="0"/>
                </a:cubicBezTo>
                <a:cubicBezTo>
                  <a:pt x="630312" y="-53760"/>
                  <a:pt x="848616" y="69668"/>
                  <a:pt x="1092813" y="0"/>
                </a:cubicBezTo>
                <a:cubicBezTo>
                  <a:pt x="1337010" y="-69668"/>
                  <a:pt x="1338544" y="23717"/>
                  <a:pt x="1529938" y="0"/>
                </a:cubicBezTo>
                <a:cubicBezTo>
                  <a:pt x="1721333" y="-23717"/>
                  <a:pt x="1867053" y="666"/>
                  <a:pt x="2130985" y="0"/>
                </a:cubicBezTo>
                <a:cubicBezTo>
                  <a:pt x="2394917" y="-666"/>
                  <a:pt x="2493609" y="39316"/>
                  <a:pt x="2677391" y="0"/>
                </a:cubicBezTo>
                <a:cubicBezTo>
                  <a:pt x="2861173" y="-39316"/>
                  <a:pt x="2963416" y="8464"/>
                  <a:pt x="3114516" y="0"/>
                </a:cubicBezTo>
                <a:cubicBezTo>
                  <a:pt x="3265616" y="-8464"/>
                  <a:pt x="3558765" y="66578"/>
                  <a:pt x="3770203" y="0"/>
                </a:cubicBezTo>
                <a:cubicBezTo>
                  <a:pt x="3981641" y="-66578"/>
                  <a:pt x="4127299" y="1638"/>
                  <a:pt x="4316610" y="0"/>
                </a:cubicBezTo>
                <a:cubicBezTo>
                  <a:pt x="4505921" y="-1638"/>
                  <a:pt x="4587186" y="20763"/>
                  <a:pt x="4808375" y="0"/>
                </a:cubicBezTo>
                <a:cubicBezTo>
                  <a:pt x="5029564" y="-20763"/>
                  <a:pt x="5314426" y="14979"/>
                  <a:pt x="5464063" y="0"/>
                </a:cubicBezTo>
                <a:cubicBezTo>
                  <a:pt x="5493623" y="158871"/>
                  <a:pt x="5431491" y="295896"/>
                  <a:pt x="5464063" y="385392"/>
                </a:cubicBezTo>
                <a:cubicBezTo>
                  <a:pt x="5496635" y="474888"/>
                  <a:pt x="5447022" y="611654"/>
                  <a:pt x="5464063" y="786514"/>
                </a:cubicBezTo>
                <a:cubicBezTo>
                  <a:pt x="5306957" y="830520"/>
                  <a:pt x="5084195" y="746180"/>
                  <a:pt x="4972297" y="786514"/>
                </a:cubicBezTo>
                <a:cubicBezTo>
                  <a:pt x="4860399" y="826848"/>
                  <a:pt x="4585923" y="771222"/>
                  <a:pt x="4316610" y="786514"/>
                </a:cubicBezTo>
                <a:cubicBezTo>
                  <a:pt x="4047297" y="801806"/>
                  <a:pt x="3959002" y="745510"/>
                  <a:pt x="3770203" y="786514"/>
                </a:cubicBezTo>
                <a:cubicBezTo>
                  <a:pt x="3581404" y="827518"/>
                  <a:pt x="3455490" y="770917"/>
                  <a:pt x="3333078" y="786514"/>
                </a:cubicBezTo>
                <a:cubicBezTo>
                  <a:pt x="3210666" y="802111"/>
                  <a:pt x="2954524" y="746723"/>
                  <a:pt x="2786672" y="786514"/>
                </a:cubicBezTo>
                <a:cubicBezTo>
                  <a:pt x="2618820" y="826305"/>
                  <a:pt x="2457862" y="739302"/>
                  <a:pt x="2294906" y="786514"/>
                </a:cubicBezTo>
                <a:cubicBezTo>
                  <a:pt x="2131950" y="833726"/>
                  <a:pt x="2009382" y="751367"/>
                  <a:pt x="1748500" y="786514"/>
                </a:cubicBezTo>
                <a:cubicBezTo>
                  <a:pt x="1487618" y="821661"/>
                  <a:pt x="1299814" y="765662"/>
                  <a:pt x="1147453" y="786514"/>
                </a:cubicBezTo>
                <a:cubicBezTo>
                  <a:pt x="995092" y="807366"/>
                  <a:pt x="777993" y="733963"/>
                  <a:pt x="491766" y="786514"/>
                </a:cubicBezTo>
                <a:cubicBezTo>
                  <a:pt x="205539" y="839065"/>
                  <a:pt x="98769" y="785390"/>
                  <a:pt x="0" y="786514"/>
                </a:cubicBezTo>
                <a:cubicBezTo>
                  <a:pt x="-43395" y="709264"/>
                  <a:pt x="37114" y="554356"/>
                  <a:pt x="0" y="408987"/>
                </a:cubicBezTo>
                <a:cubicBezTo>
                  <a:pt x="-37114" y="263618"/>
                  <a:pt x="23041" y="142092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30062996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4000" b="1" dirty="0"/>
              <a:t>Implicazioni respiratorie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16" y="1919282"/>
            <a:ext cx="3744416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037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115328" cy="31249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3000" b="1" dirty="0"/>
              <a:t>OSAS</a:t>
            </a:r>
            <a:r>
              <a:rPr lang="it-IT" sz="2000" dirty="0"/>
              <a:t> </a:t>
            </a:r>
          </a:p>
          <a:p>
            <a:pPr marL="0" indent="0" algn="just">
              <a:buNone/>
            </a:pPr>
            <a:r>
              <a:rPr lang="it-IT" sz="2000" dirty="0"/>
              <a:t>rischio più che </a:t>
            </a:r>
            <a:r>
              <a:rPr lang="it-IT" sz="2000" dirty="0">
                <a:solidFill>
                  <a:srgbClr val="FF0000"/>
                </a:solidFill>
              </a:rPr>
              <a:t>doppio</a:t>
            </a:r>
            <a:r>
              <a:rPr lang="it-IT" sz="2000" dirty="0"/>
              <a:t> di</a:t>
            </a:r>
          </a:p>
          <a:p>
            <a:pPr lvl="1" algn="just"/>
            <a:r>
              <a:rPr lang="it-IT" sz="2000" dirty="0" err="1">
                <a:solidFill>
                  <a:srgbClr val="0070C0"/>
                </a:solidFill>
              </a:rPr>
              <a:t>desaturazione</a:t>
            </a:r>
            <a:r>
              <a:rPr lang="it-IT" sz="2000" dirty="0">
                <a:solidFill>
                  <a:srgbClr val="0070C0"/>
                </a:solidFill>
              </a:rPr>
              <a:t> post-operatoria</a:t>
            </a:r>
            <a:r>
              <a:rPr lang="it-IT" sz="2000" dirty="0"/>
              <a:t> </a:t>
            </a:r>
          </a:p>
          <a:p>
            <a:pPr lvl="1" algn="just"/>
            <a:r>
              <a:rPr lang="it-IT" sz="2000" dirty="0"/>
              <a:t>insufficienza respiratoria</a:t>
            </a:r>
          </a:p>
          <a:p>
            <a:pPr lvl="1" algn="just"/>
            <a:r>
              <a:rPr lang="it-IT" sz="2000" dirty="0">
                <a:solidFill>
                  <a:srgbClr val="0070C0"/>
                </a:solidFill>
              </a:rPr>
              <a:t>eventi cardiaci post-operatori </a:t>
            </a:r>
          </a:p>
          <a:p>
            <a:pPr lvl="1" algn="just">
              <a:spcAft>
                <a:spcPts val="1200"/>
              </a:spcAft>
            </a:pPr>
            <a:r>
              <a:rPr lang="it-IT" sz="2000" dirty="0"/>
              <a:t>necessità di terapia intensiva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it-IT" sz="2000" dirty="0"/>
              <a:t>Se non trattata può evolvere verso la </a:t>
            </a:r>
            <a:r>
              <a:rPr lang="it-IT" sz="2000" b="1" dirty="0"/>
              <a:t>sindrome obesità-ipoventilazione </a:t>
            </a:r>
            <a:r>
              <a:rPr lang="it-IT" sz="2000" dirty="0"/>
              <a:t>(</a:t>
            </a:r>
            <a:r>
              <a:rPr lang="it-IT" sz="2000" dirty="0" err="1"/>
              <a:t>obesity</a:t>
            </a:r>
            <a:r>
              <a:rPr lang="it-IT" sz="2000" dirty="0"/>
              <a:t> </a:t>
            </a:r>
            <a:r>
              <a:rPr lang="it-IT" sz="2000" dirty="0" err="1"/>
              <a:t>hypoventilation</a:t>
            </a:r>
            <a:r>
              <a:rPr lang="it-IT" sz="2000" dirty="0"/>
              <a:t> </a:t>
            </a:r>
            <a:r>
              <a:rPr lang="it-IT" sz="2000" dirty="0" err="1"/>
              <a:t>syndrome</a:t>
            </a:r>
            <a:r>
              <a:rPr lang="it-IT" sz="2000" dirty="0"/>
              <a:t>, OHS): </a:t>
            </a:r>
            <a:r>
              <a:rPr lang="it-IT" sz="2000" u="sng" dirty="0"/>
              <a:t>obesità</a:t>
            </a:r>
            <a:r>
              <a:rPr lang="it-IT" sz="2000" dirty="0"/>
              <a:t>, </a:t>
            </a:r>
            <a:r>
              <a:rPr lang="it-IT" sz="2000" u="sng" dirty="0"/>
              <a:t>SDB</a:t>
            </a:r>
            <a:r>
              <a:rPr lang="it-IT" sz="2000" dirty="0"/>
              <a:t>, </a:t>
            </a:r>
            <a:r>
              <a:rPr lang="it-IT" sz="2000" u="sng" dirty="0"/>
              <a:t>ipercapnia diurna </a:t>
            </a:r>
          </a:p>
        </p:txBody>
      </p:sp>
      <p:sp>
        <p:nvSpPr>
          <p:cNvPr id="10" name="Rettangolo 9"/>
          <p:cNvSpPr/>
          <p:nvPr/>
        </p:nvSpPr>
        <p:spPr>
          <a:xfrm>
            <a:off x="714348" y="5929330"/>
            <a:ext cx="8001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Mutter TC, Chateau D, </a:t>
            </a:r>
            <a:r>
              <a:rPr lang="en-US" sz="1200" dirty="0" err="1"/>
              <a:t>Moffatt</a:t>
            </a:r>
            <a:r>
              <a:rPr lang="en-US" sz="1200" dirty="0"/>
              <a:t> M. et al. </a:t>
            </a:r>
            <a:r>
              <a:rPr lang="en-US" sz="1200" i="1" dirty="0"/>
              <a:t>A matched cohort study of post-operative outcomes in obstructive sleep apnea</a:t>
            </a:r>
            <a:r>
              <a:rPr lang="en-US" sz="1200" dirty="0"/>
              <a:t>. Anesthesiology 2014; 121 707-18</a:t>
            </a:r>
            <a:endParaRPr lang="it-IT" sz="1200" dirty="0"/>
          </a:p>
          <a:p>
            <a:r>
              <a:rPr lang="en-US" sz="1200" dirty="0" err="1"/>
              <a:t>Leykin</a:t>
            </a:r>
            <a:r>
              <a:rPr lang="en-US" sz="1200" dirty="0"/>
              <a:t> Y, Brodsky JB. </a:t>
            </a:r>
            <a:r>
              <a:rPr lang="en-US" sz="1200" i="1" dirty="0"/>
              <a:t>Controversies in the Anesthetic Management of the Obese Surgical Patient </a:t>
            </a:r>
            <a:r>
              <a:rPr lang="en-US" sz="1200" dirty="0"/>
              <a:t>New York: Springer; 2012.  </a:t>
            </a:r>
            <a:endParaRPr lang="it-IT" sz="120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51B04BB-D071-6F95-FC90-48F66F851A13}"/>
              </a:ext>
            </a:extLst>
          </p:cNvPr>
          <p:cNvSpPr txBox="1">
            <a:spLocks/>
          </p:cNvSpPr>
          <p:nvPr/>
        </p:nvSpPr>
        <p:spPr>
          <a:xfrm>
            <a:off x="1849091" y="620689"/>
            <a:ext cx="5464063" cy="786514"/>
          </a:xfrm>
          <a:custGeom>
            <a:avLst/>
            <a:gdLst>
              <a:gd name="connsiteX0" fmla="*/ 0 w 5464063"/>
              <a:gd name="connsiteY0" fmla="*/ 0 h 786514"/>
              <a:gd name="connsiteX1" fmla="*/ 546406 w 5464063"/>
              <a:gd name="connsiteY1" fmla="*/ 0 h 786514"/>
              <a:gd name="connsiteX2" fmla="*/ 1038172 w 5464063"/>
              <a:gd name="connsiteY2" fmla="*/ 0 h 786514"/>
              <a:gd name="connsiteX3" fmla="*/ 1693860 w 5464063"/>
              <a:gd name="connsiteY3" fmla="*/ 0 h 786514"/>
              <a:gd name="connsiteX4" fmla="*/ 2349547 w 5464063"/>
              <a:gd name="connsiteY4" fmla="*/ 0 h 786514"/>
              <a:gd name="connsiteX5" fmla="*/ 2841313 w 5464063"/>
              <a:gd name="connsiteY5" fmla="*/ 0 h 786514"/>
              <a:gd name="connsiteX6" fmla="*/ 3223797 w 5464063"/>
              <a:gd name="connsiteY6" fmla="*/ 0 h 786514"/>
              <a:gd name="connsiteX7" fmla="*/ 3715563 w 5464063"/>
              <a:gd name="connsiteY7" fmla="*/ 0 h 786514"/>
              <a:gd name="connsiteX8" fmla="*/ 4261969 w 5464063"/>
              <a:gd name="connsiteY8" fmla="*/ 0 h 786514"/>
              <a:gd name="connsiteX9" fmla="*/ 4699094 w 5464063"/>
              <a:gd name="connsiteY9" fmla="*/ 0 h 786514"/>
              <a:gd name="connsiteX10" fmla="*/ 5464063 w 5464063"/>
              <a:gd name="connsiteY10" fmla="*/ 0 h 786514"/>
              <a:gd name="connsiteX11" fmla="*/ 5464063 w 5464063"/>
              <a:gd name="connsiteY11" fmla="*/ 393257 h 786514"/>
              <a:gd name="connsiteX12" fmla="*/ 5464063 w 5464063"/>
              <a:gd name="connsiteY12" fmla="*/ 786514 h 786514"/>
              <a:gd name="connsiteX13" fmla="*/ 4808375 w 5464063"/>
              <a:gd name="connsiteY13" fmla="*/ 786514 h 786514"/>
              <a:gd name="connsiteX14" fmla="*/ 4207329 w 5464063"/>
              <a:gd name="connsiteY14" fmla="*/ 786514 h 786514"/>
              <a:gd name="connsiteX15" fmla="*/ 3660922 w 5464063"/>
              <a:gd name="connsiteY15" fmla="*/ 786514 h 786514"/>
              <a:gd name="connsiteX16" fmla="*/ 3114516 w 5464063"/>
              <a:gd name="connsiteY16" fmla="*/ 786514 h 786514"/>
              <a:gd name="connsiteX17" fmla="*/ 2677391 w 5464063"/>
              <a:gd name="connsiteY17" fmla="*/ 786514 h 786514"/>
              <a:gd name="connsiteX18" fmla="*/ 2185625 w 5464063"/>
              <a:gd name="connsiteY18" fmla="*/ 786514 h 786514"/>
              <a:gd name="connsiteX19" fmla="*/ 1529938 w 5464063"/>
              <a:gd name="connsiteY19" fmla="*/ 786514 h 786514"/>
              <a:gd name="connsiteX20" fmla="*/ 874250 w 5464063"/>
              <a:gd name="connsiteY20" fmla="*/ 786514 h 786514"/>
              <a:gd name="connsiteX21" fmla="*/ 0 w 5464063"/>
              <a:gd name="connsiteY21" fmla="*/ 786514 h 786514"/>
              <a:gd name="connsiteX22" fmla="*/ 0 w 5464063"/>
              <a:gd name="connsiteY22" fmla="*/ 401122 h 786514"/>
              <a:gd name="connsiteX23" fmla="*/ 0 w 5464063"/>
              <a:gd name="connsiteY23" fmla="*/ 0 h 786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464063" h="786514" fill="none" extrusionOk="0">
                <a:moveTo>
                  <a:pt x="0" y="0"/>
                </a:moveTo>
                <a:cubicBezTo>
                  <a:pt x="112162" y="-19976"/>
                  <a:pt x="381571" y="46637"/>
                  <a:pt x="546406" y="0"/>
                </a:cubicBezTo>
                <a:cubicBezTo>
                  <a:pt x="711241" y="-46637"/>
                  <a:pt x="930196" y="182"/>
                  <a:pt x="1038172" y="0"/>
                </a:cubicBezTo>
                <a:cubicBezTo>
                  <a:pt x="1146148" y="-182"/>
                  <a:pt x="1536138" y="20356"/>
                  <a:pt x="1693860" y="0"/>
                </a:cubicBezTo>
                <a:cubicBezTo>
                  <a:pt x="1851582" y="-20356"/>
                  <a:pt x="2106538" y="26364"/>
                  <a:pt x="2349547" y="0"/>
                </a:cubicBezTo>
                <a:cubicBezTo>
                  <a:pt x="2592556" y="-26364"/>
                  <a:pt x="2702583" y="23704"/>
                  <a:pt x="2841313" y="0"/>
                </a:cubicBezTo>
                <a:cubicBezTo>
                  <a:pt x="2980043" y="-23704"/>
                  <a:pt x="3112907" y="38205"/>
                  <a:pt x="3223797" y="0"/>
                </a:cubicBezTo>
                <a:cubicBezTo>
                  <a:pt x="3334687" y="-38205"/>
                  <a:pt x="3536623" y="46127"/>
                  <a:pt x="3715563" y="0"/>
                </a:cubicBezTo>
                <a:cubicBezTo>
                  <a:pt x="3894503" y="-46127"/>
                  <a:pt x="4046274" y="28923"/>
                  <a:pt x="4261969" y="0"/>
                </a:cubicBezTo>
                <a:cubicBezTo>
                  <a:pt x="4477664" y="-28923"/>
                  <a:pt x="4578300" y="10133"/>
                  <a:pt x="4699094" y="0"/>
                </a:cubicBezTo>
                <a:cubicBezTo>
                  <a:pt x="4819888" y="-10133"/>
                  <a:pt x="5186842" y="21909"/>
                  <a:pt x="5464063" y="0"/>
                </a:cubicBezTo>
                <a:cubicBezTo>
                  <a:pt x="5498009" y="88798"/>
                  <a:pt x="5420749" y="294616"/>
                  <a:pt x="5464063" y="393257"/>
                </a:cubicBezTo>
                <a:cubicBezTo>
                  <a:pt x="5507377" y="491898"/>
                  <a:pt x="5453043" y="633343"/>
                  <a:pt x="5464063" y="786514"/>
                </a:cubicBezTo>
                <a:cubicBezTo>
                  <a:pt x="5182475" y="854092"/>
                  <a:pt x="5039160" y="770756"/>
                  <a:pt x="4808375" y="786514"/>
                </a:cubicBezTo>
                <a:cubicBezTo>
                  <a:pt x="4577590" y="802272"/>
                  <a:pt x="4425230" y="757016"/>
                  <a:pt x="4207329" y="786514"/>
                </a:cubicBezTo>
                <a:cubicBezTo>
                  <a:pt x="3989428" y="816012"/>
                  <a:pt x="3805561" y="725244"/>
                  <a:pt x="3660922" y="786514"/>
                </a:cubicBezTo>
                <a:cubicBezTo>
                  <a:pt x="3516283" y="847784"/>
                  <a:pt x="3225910" y="779812"/>
                  <a:pt x="3114516" y="786514"/>
                </a:cubicBezTo>
                <a:cubicBezTo>
                  <a:pt x="3003122" y="793216"/>
                  <a:pt x="2802533" y="765617"/>
                  <a:pt x="2677391" y="786514"/>
                </a:cubicBezTo>
                <a:cubicBezTo>
                  <a:pt x="2552250" y="807411"/>
                  <a:pt x="2365383" y="755648"/>
                  <a:pt x="2185625" y="786514"/>
                </a:cubicBezTo>
                <a:cubicBezTo>
                  <a:pt x="2005867" y="817380"/>
                  <a:pt x="1743415" y="734478"/>
                  <a:pt x="1529938" y="786514"/>
                </a:cubicBezTo>
                <a:cubicBezTo>
                  <a:pt x="1316461" y="838550"/>
                  <a:pt x="1201768" y="715122"/>
                  <a:pt x="874250" y="786514"/>
                </a:cubicBezTo>
                <a:cubicBezTo>
                  <a:pt x="546732" y="857906"/>
                  <a:pt x="314399" y="702674"/>
                  <a:pt x="0" y="786514"/>
                </a:cubicBezTo>
                <a:cubicBezTo>
                  <a:pt x="-36178" y="650549"/>
                  <a:pt x="37793" y="542138"/>
                  <a:pt x="0" y="401122"/>
                </a:cubicBezTo>
                <a:cubicBezTo>
                  <a:pt x="-37793" y="260106"/>
                  <a:pt x="46976" y="101313"/>
                  <a:pt x="0" y="0"/>
                </a:cubicBezTo>
                <a:close/>
              </a:path>
              <a:path w="5464063" h="786514" stroke="0" extrusionOk="0">
                <a:moveTo>
                  <a:pt x="0" y="0"/>
                </a:moveTo>
                <a:cubicBezTo>
                  <a:pt x="118721" y="-9468"/>
                  <a:pt x="353220" y="53760"/>
                  <a:pt x="491766" y="0"/>
                </a:cubicBezTo>
                <a:cubicBezTo>
                  <a:pt x="630312" y="-53760"/>
                  <a:pt x="848616" y="69668"/>
                  <a:pt x="1092813" y="0"/>
                </a:cubicBezTo>
                <a:cubicBezTo>
                  <a:pt x="1337010" y="-69668"/>
                  <a:pt x="1338544" y="23717"/>
                  <a:pt x="1529938" y="0"/>
                </a:cubicBezTo>
                <a:cubicBezTo>
                  <a:pt x="1721333" y="-23717"/>
                  <a:pt x="1867053" y="666"/>
                  <a:pt x="2130985" y="0"/>
                </a:cubicBezTo>
                <a:cubicBezTo>
                  <a:pt x="2394917" y="-666"/>
                  <a:pt x="2493609" y="39316"/>
                  <a:pt x="2677391" y="0"/>
                </a:cubicBezTo>
                <a:cubicBezTo>
                  <a:pt x="2861173" y="-39316"/>
                  <a:pt x="2963416" y="8464"/>
                  <a:pt x="3114516" y="0"/>
                </a:cubicBezTo>
                <a:cubicBezTo>
                  <a:pt x="3265616" y="-8464"/>
                  <a:pt x="3558765" y="66578"/>
                  <a:pt x="3770203" y="0"/>
                </a:cubicBezTo>
                <a:cubicBezTo>
                  <a:pt x="3981641" y="-66578"/>
                  <a:pt x="4127299" y="1638"/>
                  <a:pt x="4316610" y="0"/>
                </a:cubicBezTo>
                <a:cubicBezTo>
                  <a:pt x="4505921" y="-1638"/>
                  <a:pt x="4587186" y="20763"/>
                  <a:pt x="4808375" y="0"/>
                </a:cubicBezTo>
                <a:cubicBezTo>
                  <a:pt x="5029564" y="-20763"/>
                  <a:pt x="5314426" y="14979"/>
                  <a:pt x="5464063" y="0"/>
                </a:cubicBezTo>
                <a:cubicBezTo>
                  <a:pt x="5493623" y="158871"/>
                  <a:pt x="5431491" y="295896"/>
                  <a:pt x="5464063" y="385392"/>
                </a:cubicBezTo>
                <a:cubicBezTo>
                  <a:pt x="5496635" y="474888"/>
                  <a:pt x="5447022" y="611654"/>
                  <a:pt x="5464063" y="786514"/>
                </a:cubicBezTo>
                <a:cubicBezTo>
                  <a:pt x="5306957" y="830520"/>
                  <a:pt x="5084195" y="746180"/>
                  <a:pt x="4972297" y="786514"/>
                </a:cubicBezTo>
                <a:cubicBezTo>
                  <a:pt x="4860399" y="826848"/>
                  <a:pt x="4585923" y="771222"/>
                  <a:pt x="4316610" y="786514"/>
                </a:cubicBezTo>
                <a:cubicBezTo>
                  <a:pt x="4047297" y="801806"/>
                  <a:pt x="3959002" y="745510"/>
                  <a:pt x="3770203" y="786514"/>
                </a:cubicBezTo>
                <a:cubicBezTo>
                  <a:pt x="3581404" y="827518"/>
                  <a:pt x="3455490" y="770917"/>
                  <a:pt x="3333078" y="786514"/>
                </a:cubicBezTo>
                <a:cubicBezTo>
                  <a:pt x="3210666" y="802111"/>
                  <a:pt x="2954524" y="746723"/>
                  <a:pt x="2786672" y="786514"/>
                </a:cubicBezTo>
                <a:cubicBezTo>
                  <a:pt x="2618820" y="826305"/>
                  <a:pt x="2457862" y="739302"/>
                  <a:pt x="2294906" y="786514"/>
                </a:cubicBezTo>
                <a:cubicBezTo>
                  <a:pt x="2131950" y="833726"/>
                  <a:pt x="2009382" y="751367"/>
                  <a:pt x="1748500" y="786514"/>
                </a:cubicBezTo>
                <a:cubicBezTo>
                  <a:pt x="1487618" y="821661"/>
                  <a:pt x="1299814" y="765662"/>
                  <a:pt x="1147453" y="786514"/>
                </a:cubicBezTo>
                <a:cubicBezTo>
                  <a:pt x="995092" y="807366"/>
                  <a:pt x="777993" y="733963"/>
                  <a:pt x="491766" y="786514"/>
                </a:cubicBezTo>
                <a:cubicBezTo>
                  <a:pt x="205539" y="839065"/>
                  <a:pt x="98769" y="785390"/>
                  <a:pt x="0" y="786514"/>
                </a:cubicBezTo>
                <a:cubicBezTo>
                  <a:pt x="-43395" y="709264"/>
                  <a:pt x="37114" y="554356"/>
                  <a:pt x="0" y="408987"/>
                </a:cubicBezTo>
                <a:cubicBezTo>
                  <a:pt x="-37114" y="263618"/>
                  <a:pt x="23041" y="142092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30062996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4000" b="1" dirty="0"/>
              <a:t>Implicazioni respiratorie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783F5B4-CAA2-BD77-6505-B99B17EA7DF2}"/>
              </a:ext>
            </a:extLst>
          </p:cNvPr>
          <p:cNvSpPr txBox="1"/>
          <p:nvPr/>
        </p:nvSpPr>
        <p:spPr>
          <a:xfrm>
            <a:off x="714348" y="4934634"/>
            <a:ext cx="7602068" cy="646331"/>
          </a:xfrm>
          <a:custGeom>
            <a:avLst/>
            <a:gdLst>
              <a:gd name="connsiteX0" fmla="*/ 0 w 7602068"/>
              <a:gd name="connsiteY0" fmla="*/ 0 h 646331"/>
              <a:gd name="connsiteX1" fmla="*/ 432733 w 7602068"/>
              <a:gd name="connsiteY1" fmla="*/ 0 h 646331"/>
              <a:gd name="connsiteX2" fmla="*/ 1169549 w 7602068"/>
              <a:gd name="connsiteY2" fmla="*/ 0 h 646331"/>
              <a:gd name="connsiteX3" fmla="*/ 1526261 w 7602068"/>
              <a:gd name="connsiteY3" fmla="*/ 0 h 646331"/>
              <a:gd name="connsiteX4" fmla="*/ 2263077 w 7602068"/>
              <a:gd name="connsiteY4" fmla="*/ 0 h 646331"/>
              <a:gd name="connsiteX5" fmla="*/ 2771831 w 7602068"/>
              <a:gd name="connsiteY5" fmla="*/ 0 h 646331"/>
              <a:gd name="connsiteX6" fmla="*/ 3432626 w 7602068"/>
              <a:gd name="connsiteY6" fmla="*/ 0 h 646331"/>
              <a:gd name="connsiteX7" fmla="*/ 4093421 w 7602068"/>
              <a:gd name="connsiteY7" fmla="*/ 0 h 646331"/>
              <a:gd name="connsiteX8" fmla="*/ 4830237 w 7602068"/>
              <a:gd name="connsiteY8" fmla="*/ 0 h 646331"/>
              <a:gd name="connsiteX9" fmla="*/ 5338991 w 7602068"/>
              <a:gd name="connsiteY9" fmla="*/ 0 h 646331"/>
              <a:gd name="connsiteX10" fmla="*/ 5923765 w 7602068"/>
              <a:gd name="connsiteY10" fmla="*/ 0 h 646331"/>
              <a:gd name="connsiteX11" fmla="*/ 6356498 w 7602068"/>
              <a:gd name="connsiteY11" fmla="*/ 0 h 646331"/>
              <a:gd name="connsiteX12" fmla="*/ 6865252 w 7602068"/>
              <a:gd name="connsiteY12" fmla="*/ 0 h 646331"/>
              <a:gd name="connsiteX13" fmla="*/ 7602068 w 7602068"/>
              <a:gd name="connsiteY13" fmla="*/ 0 h 646331"/>
              <a:gd name="connsiteX14" fmla="*/ 7602068 w 7602068"/>
              <a:gd name="connsiteY14" fmla="*/ 303776 h 646331"/>
              <a:gd name="connsiteX15" fmla="*/ 7602068 w 7602068"/>
              <a:gd name="connsiteY15" fmla="*/ 646331 h 646331"/>
              <a:gd name="connsiteX16" fmla="*/ 6865252 w 7602068"/>
              <a:gd name="connsiteY16" fmla="*/ 646331 h 646331"/>
              <a:gd name="connsiteX17" fmla="*/ 6280478 w 7602068"/>
              <a:gd name="connsiteY17" fmla="*/ 646331 h 646331"/>
              <a:gd name="connsiteX18" fmla="*/ 5847745 w 7602068"/>
              <a:gd name="connsiteY18" fmla="*/ 646331 h 646331"/>
              <a:gd name="connsiteX19" fmla="*/ 5186949 w 7602068"/>
              <a:gd name="connsiteY19" fmla="*/ 646331 h 646331"/>
              <a:gd name="connsiteX20" fmla="*/ 4830237 w 7602068"/>
              <a:gd name="connsiteY20" fmla="*/ 646331 h 646331"/>
              <a:gd name="connsiteX21" fmla="*/ 4093421 w 7602068"/>
              <a:gd name="connsiteY21" fmla="*/ 646331 h 646331"/>
              <a:gd name="connsiteX22" fmla="*/ 3508647 w 7602068"/>
              <a:gd name="connsiteY22" fmla="*/ 646331 h 646331"/>
              <a:gd name="connsiteX23" fmla="*/ 2999893 w 7602068"/>
              <a:gd name="connsiteY23" fmla="*/ 646331 h 646331"/>
              <a:gd name="connsiteX24" fmla="*/ 2567160 w 7602068"/>
              <a:gd name="connsiteY24" fmla="*/ 646331 h 646331"/>
              <a:gd name="connsiteX25" fmla="*/ 1830344 w 7602068"/>
              <a:gd name="connsiteY25" fmla="*/ 646331 h 646331"/>
              <a:gd name="connsiteX26" fmla="*/ 1397611 w 7602068"/>
              <a:gd name="connsiteY26" fmla="*/ 646331 h 646331"/>
              <a:gd name="connsiteX27" fmla="*/ 888857 w 7602068"/>
              <a:gd name="connsiteY27" fmla="*/ 646331 h 646331"/>
              <a:gd name="connsiteX28" fmla="*/ 0 w 7602068"/>
              <a:gd name="connsiteY28" fmla="*/ 646331 h 646331"/>
              <a:gd name="connsiteX29" fmla="*/ 0 w 7602068"/>
              <a:gd name="connsiteY29" fmla="*/ 323166 h 646331"/>
              <a:gd name="connsiteX30" fmla="*/ 0 w 7602068"/>
              <a:gd name="connsiteY30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602068" h="646331" fill="none" extrusionOk="0">
                <a:moveTo>
                  <a:pt x="0" y="0"/>
                </a:moveTo>
                <a:cubicBezTo>
                  <a:pt x="175003" y="-10611"/>
                  <a:pt x="320376" y="6953"/>
                  <a:pt x="432733" y="0"/>
                </a:cubicBezTo>
                <a:cubicBezTo>
                  <a:pt x="545090" y="-6953"/>
                  <a:pt x="831905" y="2411"/>
                  <a:pt x="1169549" y="0"/>
                </a:cubicBezTo>
                <a:cubicBezTo>
                  <a:pt x="1507193" y="-2411"/>
                  <a:pt x="1444039" y="40066"/>
                  <a:pt x="1526261" y="0"/>
                </a:cubicBezTo>
                <a:cubicBezTo>
                  <a:pt x="1608483" y="-40066"/>
                  <a:pt x="1919807" y="75007"/>
                  <a:pt x="2263077" y="0"/>
                </a:cubicBezTo>
                <a:cubicBezTo>
                  <a:pt x="2606347" y="-75007"/>
                  <a:pt x="2605529" y="27849"/>
                  <a:pt x="2771831" y="0"/>
                </a:cubicBezTo>
                <a:cubicBezTo>
                  <a:pt x="2938133" y="-27849"/>
                  <a:pt x="3221970" y="33357"/>
                  <a:pt x="3432626" y="0"/>
                </a:cubicBezTo>
                <a:cubicBezTo>
                  <a:pt x="3643283" y="-33357"/>
                  <a:pt x="3911742" y="71468"/>
                  <a:pt x="4093421" y="0"/>
                </a:cubicBezTo>
                <a:cubicBezTo>
                  <a:pt x="4275100" y="-71468"/>
                  <a:pt x="4640112" y="44936"/>
                  <a:pt x="4830237" y="0"/>
                </a:cubicBezTo>
                <a:cubicBezTo>
                  <a:pt x="5020362" y="-44936"/>
                  <a:pt x="5122837" y="39004"/>
                  <a:pt x="5338991" y="0"/>
                </a:cubicBezTo>
                <a:cubicBezTo>
                  <a:pt x="5555145" y="-39004"/>
                  <a:pt x="5726462" y="22341"/>
                  <a:pt x="5923765" y="0"/>
                </a:cubicBezTo>
                <a:cubicBezTo>
                  <a:pt x="6121068" y="-22341"/>
                  <a:pt x="6244489" y="31302"/>
                  <a:pt x="6356498" y="0"/>
                </a:cubicBezTo>
                <a:cubicBezTo>
                  <a:pt x="6468507" y="-31302"/>
                  <a:pt x="6689856" y="58910"/>
                  <a:pt x="6865252" y="0"/>
                </a:cubicBezTo>
                <a:cubicBezTo>
                  <a:pt x="7040648" y="-58910"/>
                  <a:pt x="7401974" y="76882"/>
                  <a:pt x="7602068" y="0"/>
                </a:cubicBezTo>
                <a:cubicBezTo>
                  <a:pt x="7629735" y="91780"/>
                  <a:pt x="7594983" y="183866"/>
                  <a:pt x="7602068" y="303776"/>
                </a:cubicBezTo>
                <a:cubicBezTo>
                  <a:pt x="7609153" y="423686"/>
                  <a:pt x="7581448" y="540833"/>
                  <a:pt x="7602068" y="646331"/>
                </a:cubicBezTo>
                <a:cubicBezTo>
                  <a:pt x="7443416" y="676731"/>
                  <a:pt x="7189677" y="589555"/>
                  <a:pt x="6865252" y="646331"/>
                </a:cubicBezTo>
                <a:cubicBezTo>
                  <a:pt x="6540827" y="703107"/>
                  <a:pt x="6435609" y="609141"/>
                  <a:pt x="6280478" y="646331"/>
                </a:cubicBezTo>
                <a:cubicBezTo>
                  <a:pt x="6125347" y="683521"/>
                  <a:pt x="6039564" y="598898"/>
                  <a:pt x="5847745" y="646331"/>
                </a:cubicBezTo>
                <a:cubicBezTo>
                  <a:pt x="5655926" y="693764"/>
                  <a:pt x="5397495" y="608377"/>
                  <a:pt x="5186949" y="646331"/>
                </a:cubicBezTo>
                <a:cubicBezTo>
                  <a:pt x="4976403" y="684285"/>
                  <a:pt x="4941752" y="603671"/>
                  <a:pt x="4830237" y="646331"/>
                </a:cubicBezTo>
                <a:cubicBezTo>
                  <a:pt x="4718722" y="688991"/>
                  <a:pt x="4244159" y="557935"/>
                  <a:pt x="4093421" y="646331"/>
                </a:cubicBezTo>
                <a:cubicBezTo>
                  <a:pt x="3942683" y="734727"/>
                  <a:pt x="3636476" y="619902"/>
                  <a:pt x="3508647" y="646331"/>
                </a:cubicBezTo>
                <a:cubicBezTo>
                  <a:pt x="3380818" y="672760"/>
                  <a:pt x="3123188" y="638181"/>
                  <a:pt x="2999893" y="646331"/>
                </a:cubicBezTo>
                <a:cubicBezTo>
                  <a:pt x="2876598" y="654481"/>
                  <a:pt x="2779824" y="624154"/>
                  <a:pt x="2567160" y="646331"/>
                </a:cubicBezTo>
                <a:cubicBezTo>
                  <a:pt x="2354496" y="668508"/>
                  <a:pt x="2073026" y="588879"/>
                  <a:pt x="1830344" y="646331"/>
                </a:cubicBezTo>
                <a:cubicBezTo>
                  <a:pt x="1587662" y="703783"/>
                  <a:pt x="1568835" y="599355"/>
                  <a:pt x="1397611" y="646331"/>
                </a:cubicBezTo>
                <a:cubicBezTo>
                  <a:pt x="1226387" y="693307"/>
                  <a:pt x="1091979" y="617490"/>
                  <a:pt x="888857" y="646331"/>
                </a:cubicBezTo>
                <a:cubicBezTo>
                  <a:pt x="685735" y="675172"/>
                  <a:pt x="263752" y="554936"/>
                  <a:pt x="0" y="646331"/>
                </a:cubicBezTo>
                <a:cubicBezTo>
                  <a:pt x="-34189" y="486951"/>
                  <a:pt x="24282" y="484618"/>
                  <a:pt x="0" y="323166"/>
                </a:cubicBezTo>
                <a:cubicBezTo>
                  <a:pt x="-24282" y="161714"/>
                  <a:pt x="21393" y="109671"/>
                  <a:pt x="0" y="0"/>
                </a:cubicBezTo>
                <a:close/>
              </a:path>
              <a:path w="7602068" h="646331" stroke="0" extrusionOk="0">
                <a:moveTo>
                  <a:pt x="0" y="0"/>
                </a:moveTo>
                <a:cubicBezTo>
                  <a:pt x="90427" y="-2905"/>
                  <a:pt x="190481" y="26940"/>
                  <a:pt x="356712" y="0"/>
                </a:cubicBezTo>
                <a:cubicBezTo>
                  <a:pt x="522943" y="-26940"/>
                  <a:pt x="908154" y="11595"/>
                  <a:pt x="1093528" y="0"/>
                </a:cubicBezTo>
                <a:cubicBezTo>
                  <a:pt x="1278902" y="-11595"/>
                  <a:pt x="1582246" y="81092"/>
                  <a:pt x="1830344" y="0"/>
                </a:cubicBezTo>
                <a:cubicBezTo>
                  <a:pt x="2078442" y="-81092"/>
                  <a:pt x="2279295" y="17510"/>
                  <a:pt x="2567160" y="0"/>
                </a:cubicBezTo>
                <a:cubicBezTo>
                  <a:pt x="2855025" y="-17510"/>
                  <a:pt x="2812888" y="14989"/>
                  <a:pt x="2999893" y="0"/>
                </a:cubicBezTo>
                <a:cubicBezTo>
                  <a:pt x="3186898" y="-14989"/>
                  <a:pt x="3271658" y="36768"/>
                  <a:pt x="3356605" y="0"/>
                </a:cubicBezTo>
                <a:cubicBezTo>
                  <a:pt x="3441552" y="-36768"/>
                  <a:pt x="3627576" y="19657"/>
                  <a:pt x="3789339" y="0"/>
                </a:cubicBezTo>
                <a:cubicBezTo>
                  <a:pt x="3951102" y="-19657"/>
                  <a:pt x="4086448" y="13949"/>
                  <a:pt x="4222072" y="0"/>
                </a:cubicBezTo>
                <a:cubicBezTo>
                  <a:pt x="4357696" y="-13949"/>
                  <a:pt x="4494889" y="43777"/>
                  <a:pt x="4730825" y="0"/>
                </a:cubicBezTo>
                <a:cubicBezTo>
                  <a:pt x="4966761" y="-43777"/>
                  <a:pt x="4931029" y="8639"/>
                  <a:pt x="5087538" y="0"/>
                </a:cubicBezTo>
                <a:cubicBezTo>
                  <a:pt x="5244047" y="-8639"/>
                  <a:pt x="5471279" y="27085"/>
                  <a:pt x="5672312" y="0"/>
                </a:cubicBezTo>
                <a:cubicBezTo>
                  <a:pt x="5873345" y="-27085"/>
                  <a:pt x="6127459" y="24932"/>
                  <a:pt x="6257087" y="0"/>
                </a:cubicBezTo>
                <a:cubicBezTo>
                  <a:pt x="6386715" y="-24932"/>
                  <a:pt x="6452162" y="155"/>
                  <a:pt x="6613799" y="0"/>
                </a:cubicBezTo>
                <a:cubicBezTo>
                  <a:pt x="6775436" y="-155"/>
                  <a:pt x="7125401" y="66711"/>
                  <a:pt x="7602068" y="0"/>
                </a:cubicBezTo>
                <a:cubicBezTo>
                  <a:pt x="7635879" y="140371"/>
                  <a:pt x="7581615" y="245447"/>
                  <a:pt x="7602068" y="329629"/>
                </a:cubicBezTo>
                <a:cubicBezTo>
                  <a:pt x="7622521" y="413811"/>
                  <a:pt x="7580085" y="572969"/>
                  <a:pt x="7602068" y="646331"/>
                </a:cubicBezTo>
                <a:cubicBezTo>
                  <a:pt x="7386188" y="673610"/>
                  <a:pt x="7233512" y="634035"/>
                  <a:pt x="7093314" y="646331"/>
                </a:cubicBezTo>
                <a:cubicBezTo>
                  <a:pt x="6953116" y="658627"/>
                  <a:pt x="6841541" y="629462"/>
                  <a:pt x="6736602" y="646331"/>
                </a:cubicBezTo>
                <a:cubicBezTo>
                  <a:pt x="6631663" y="663200"/>
                  <a:pt x="6359265" y="627180"/>
                  <a:pt x="5999786" y="646331"/>
                </a:cubicBezTo>
                <a:cubicBezTo>
                  <a:pt x="5640307" y="665482"/>
                  <a:pt x="5768254" y="620052"/>
                  <a:pt x="5567053" y="646331"/>
                </a:cubicBezTo>
                <a:cubicBezTo>
                  <a:pt x="5365852" y="672610"/>
                  <a:pt x="5112812" y="602188"/>
                  <a:pt x="4906258" y="646331"/>
                </a:cubicBezTo>
                <a:cubicBezTo>
                  <a:pt x="4699705" y="690474"/>
                  <a:pt x="4385147" y="640456"/>
                  <a:pt x="4245463" y="646331"/>
                </a:cubicBezTo>
                <a:cubicBezTo>
                  <a:pt x="4105779" y="652206"/>
                  <a:pt x="4037778" y="607919"/>
                  <a:pt x="3888750" y="646331"/>
                </a:cubicBezTo>
                <a:cubicBezTo>
                  <a:pt x="3739722" y="684743"/>
                  <a:pt x="3569130" y="629373"/>
                  <a:pt x="3456017" y="646331"/>
                </a:cubicBezTo>
                <a:cubicBezTo>
                  <a:pt x="3342904" y="663289"/>
                  <a:pt x="3043852" y="594563"/>
                  <a:pt x="2719201" y="646331"/>
                </a:cubicBezTo>
                <a:cubicBezTo>
                  <a:pt x="2394550" y="698099"/>
                  <a:pt x="2499126" y="635918"/>
                  <a:pt x="2362489" y="646331"/>
                </a:cubicBezTo>
                <a:cubicBezTo>
                  <a:pt x="2225852" y="656744"/>
                  <a:pt x="1907332" y="614084"/>
                  <a:pt x="1777714" y="646331"/>
                </a:cubicBezTo>
                <a:cubicBezTo>
                  <a:pt x="1648097" y="678578"/>
                  <a:pt x="1592587" y="640590"/>
                  <a:pt x="1421002" y="646331"/>
                </a:cubicBezTo>
                <a:cubicBezTo>
                  <a:pt x="1249417" y="652072"/>
                  <a:pt x="1044040" y="586596"/>
                  <a:pt x="760207" y="646331"/>
                </a:cubicBezTo>
                <a:cubicBezTo>
                  <a:pt x="476375" y="706066"/>
                  <a:pt x="325913" y="582165"/>
                  <a:pt x="0" y="646331"/>
                </a:cubicBezTo>
                <a:cubicBezTo>
                  <a:pt x="-17466" y="569565"/>
                  <a:pt x="4993" y="477705"/>
                  <a:pt x="0" y="336092"/>
                </a:cubicBezTo>
                <a:cubicBezTo>
                  <a:pt x="-4993" y="194479"/>
                  <a:pt x="14567" y="13095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362319386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it-IT" sz="1800" dirty="0"/>
              <a:t>Il paziente con OHS è particolarmente suscettibile agli effetti di agenti </a:t>
            </a:r>
            <a:r>
              <a:rPr lang="it-IT" sz="1800" dirty="0">
                <a:solidFill>
                  <a:srgbClr val="FF0000"/>
                </a:solidFill>
              </a:rPr>
              <a:t>anestetici ed oppioidi</a:t>
            </a:r>
            <a:r>
              <a:rPr lang="it-IT" sz="1800" dirty="0"/>
              <a:t>, che possono far precipitare il quadro respiratorio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3004</TotalTime>
  <Words>2461</Words>
  <Application>Microsoft Macintosh PowerPoint</Application>
  <PresentationFormat>Presentazione su schermo (4:3)</PresentationFormat>
  <Paragraphs>353</Paragraphs>
  <Slides>38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38</vt:i4>
      </vt:variant>
    </vt:vector>
  </HeadingPairs>
  <TitlesOfParts>
    <vt:vector size="43" baseType="lpstr">
      <vt:lpstr>Arial</vt:lpstr>
      <vt:lpstr>Calibri</vt:lpstr>
      <vt:lpstr>Calibri Light</vt:lpstr>
      <vt:lpstr>Wingdings</vt:lpstr>
      <vt:lpstr>Tema di Office</vt:lpstr>
      <vt:lpstr>Presentazione standard di PowerPoint</vt:lpstr>
      <vt:lpstr>OBESITA’</vt:lpstr>
      <vt:lpstr>Presentazione standard di PowerPoint</vt:lpstr>
      <vt:lpstr>Presentazione standard di PowerPoint</vt:lpstr>
      <vt:lpstr> Implicazioni patologiche</vt:lpstr>
      <vt:lpstr>Sindrome Metabolica</vt:lpstr>
      <vt:lpstr>Presentazione standard di PowerPoint</vt:lpstr>
      <vt:lpstr>Presentazione standard di PowerPoint</vt:lpstr>
      <vt:lpstr>Presentazione standard di PowerPoint</vt:lpstr>
      <vt:lpstr>Rischio trombotico e tromboembolico</vt:lpstr>
      <vt:lpstr>VALUTAZIONE PREOPERATORIA</vt:lpstr>
      <vt:lpstr>VALUTAZIONE PREOPERATORIA</vt:lpstr>
      <vt:lpstr>VALUTAZIONE PREOPERATORIA</vt:lpstr>
      <vt:lpstr>Presentazione standard di PowerPoint</vt:lpstr>
      <vt:lpstr>VALUTAZIONE PREOPERATORIA</vt:lpstr>
      <vt:lpstr>Gestione Intraoperatoria</vt:lpstr>
      <vt:lpstr>Presentazione standard di PowerPoint</vt:lpstr>
      <vt:lpstr>Gestione Intraoperatoria</vt:lpstr>
      <vt:lpstr>Gestione Intraoperatoria</vt:lpstr>
      <vt:lpstr>Gestione Intraoperatoria</vt:lpstr>
      <vt:lpstr>Gestione Intraoperatoria</vt:lpstr>
      <vt:lpstr>Gestione Intraoperatoria</vt:lpstr>
      <vt:lpstr>Gestione Intraoperatoria</vt:lpstr>
      <vt:lpstr>Gestione Intraoperatoria</vt:lpstr>
      <vt:lpstr>Gestione Intraoperatoria</vt:lpstr>
      <vt:lpstr>Gestione postoperatoria</vt:lpstr>
      <vt:lpstr>Gestione postoperatoria</vt:lpstr>
      <vt:lpstr>Presentazione standard di PowerPoint</vt:lpstr>
      <vt:lpstr>…e se la donna obesa è anche incinta?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National Guideline Clearinghouse – USA Obesity in Pregnancy, 2013</vt:lpstr>
      <vt:lpstr>American College of Obstetricians and Gynaecologist Committee opinion of Obesity in Pregnancy, 2013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GESTIONE PERIOPERATORIA DEL PAZIENTE OBESO</dc:title>
  <dc:creator>Sandro</dc:creator>
  <cp:lastModifiedBy>Maria Cavani</cp:lastModifiedBy>
  <cp:revision>131</cp:revision>
  <dcterms:created xsi:type="dcterms:W3CDTF">2017-10-07T08:39:50Z</dcterms:created>
  <dcterms:modified xsi:type="dcterms:W3CDTF">2024-10-07T16:38:48Z</dcterms:modified>
</cp:coreProperties>
</file>